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sldIdLst>
    <p:sldId id="282" r:id="rId3"/>
    <p:sldId id="285" r:id="rId4"/>
    <p:sldId id="294" r:id="rId5"/>
    <p:sldId id="266" r:id="rId6"/>
    <p:sldId id="295" r:id="rId7"/>
    <p:sldId id="296" r:id="rId8"/>
    <p:sldId id="297" r:id="rId9"/>
    <p:sldId id="265" r:id="rId10"/>
    <p:sldId id="262" r:id="rId11"/>
    <p:sldId id="284" r:id="rId12"/>
    <p:sldId id="301" r:id="rId13"/>
    <p:sldId id="300" r:id="rId14"/>
    <p:sldId id="270" r:id="rId15"/>
    <p:sldId id="271" r:id="rId16"/>
    <p:sldId id="302" r:id="rId17"/>
    <p:sldId id="292" r:id="rId18"/>
    <p:sldId id="303" r:id="rId19"/>
    <p:sldId id="281" r:id="rId20"/>
    <p:sldId id="304" r:id="rId21"/>
    <p:sldId id="288" r:id="rId22"/>
    <p:sldId id="293" r:id="rId23"/>
    <p:sldId id="305" r:id="rId24"/>
    <p:sldId id="307" r:id="rId25"/>
    <p:sldId id="290" r:id="rId26"/>
    <p:sldId id="286" r:id="rId27"/>
    <p:sldId id="298" r:id="rId28"/>
    <p:sldId id="276" r:id="rId29"/>
    <p:sldId id="289" r:id="rId30"/>
    <p:sldId id="269" r:id="rId31"/>
    <p:sldId id="277" r:id="rId32"/>
    <p:sldId id="278" r:id="rId33"/>
    <p:sldId id="279" r:id="rId34"/>
    <p:sldId id="306" r:id="rId35"/>
  </p:sldIdLst>
  <p:sldSz cx="12192000" cy="6858000"/>
  <p:notesSz cx="6858000" cy="9144000"/>
  <p:defaultTextStyle>
    <a:defPPr>
      <a:defRPr lang="en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102" y="1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ableStyles" Target="tableStyle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11E242-C594-B383-DD5A-8790B12178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81AE9FB-65D7-74C6-3EEA-97F36162B9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96A588-78FE-3246-CF73-AE390A5121B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556C773-D67E-4863-A9D8-502284A98FC1}" type="datetimeFigureOut">
              <a:rPr lang="en-NL" smtClean="0"/>
              <a:t>24/10/2022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654AB5-6387-5FED-80A5-89F16D4333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6B2E04-A9D9-9FC2-DDD3-5DB6CA69CD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C642266-C9C5-45B5-A7CC-EC107566EFB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7279642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12591-D7C4-CF1A-8F93-038CF94CD8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9D92748-293B-B641-0BEE-F19242BA66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75640-3C7F-A4D9-B73C-D132782955E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556C773-D67E-4863-A9D8-502284A98FC1}" type="datetimeFigureOut">
              <a:rPr lang="en-NL" smtClean="0"/>
              <a:t>24/10/2022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328EB9-3DD3-A876-22A8-45FAAF0602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BD2181-CBFC-79CA-0439-A3ED6E491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C642266-C9C5-45B5-A7CC-EC107566EFB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9823943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B09E99-230F-8F6A-DE49-0D60B7DE3C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3B371A2-AF68-3FD0-C1A7-EE36BC813B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758ADF-E02D-CAA6-13FB-07A60D4BBA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556C773-D67E-4863-A9D8-502284A98FC1}" type="datetimeFigureOut">
              <a:rPr lang="en-NL" smtClean="0"/>
              <a:t>24/10/2022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501D6B-1104-96F9-0B93-119E0F228D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7EB5BE-4525-DA65-6326-781F120D5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C642266-C9C5-45B5-A7CC-EC107566EFB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9279783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rgbClr val="FFFFFF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5907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209257" y="5455202"/>
            <a:ext cx="2329074" cy="365125"/>
          </a:xfrm>
          <a:prstGeom prst="rect">
            <a:avLst/>
          </a:prstGeom>
        </p:spPr>
        <p:txBody>
          <a:bodyPr/>
          <a:lstStyle/>
          <a:p>
            <a:fld id="{4556C773-D67E-4863-A9D8-502284A98FC1}" type="datetimeFigureOut">
              <a:rPr lang="en-NL" smtClean="0"/>
              <a:t>24/10/2022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642266-C9C5-45B5-A7CC-EC107566EFB9}" type="slidenum">
              <a:rPr lang="en-NL" smtClean="0"/>
              <a:t>‹#›</a:t>
            </a:fld>
            <a:endParaRPr lang="en-N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5ACDE3F-7906-362F-9DD0-022A78BA90A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480190" y="6223828"/>
            <a:ext cx="436330" cy="44592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9331282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7200" b="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/>
          <a:lstStyle/>
          <a:p>
            <a:fld id="{4556C773-D67E-4863-A9D8-502284A98FC1}" type="datetimeFigureOut">
              <a:rPr lang="en-NL" smtClean="0"/>
              <a:t>24/10/2022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642266-C9C5-45B5-A7CC-EC107566EFB9}" type="slidenum">
              <a:rPr lang="en-NL" smtClean="0"/>
              <a:t>‹#›</a:t>
            </a:fld>
            <a:endParaRPr lang="en-NL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92338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  <a:prstGeom prst="rect">
            <a:avLst/>
          </a:prstGeo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  <a:prstGeom prst="rect">
            <a:avLst/>
          </a:prstGeo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/>
          <a:lstStyle/>
          <a:p>
            <a:fld id="{4556C773-D67E-4863-A9D8-502284A98FC1}" type="datetimeFigureOut">
              <a:rPr lang="en-NL" smtClean="0"/>
              <a:t>24/10/2022</a:t>
            </a:fld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642266-C9C5-45B5-A7CC-EC107566EFB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0732336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  <a:prstGeom prst="rect">
            <a:avLst/>
          </a:prstGeo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  <a:prstGeom prst="rect">
            <a:avLst/>
          </a:prstGeo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  <a:prstGeom prst="rect">
            <a:avLst/>
          </a:prstGeo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  <a:prstGeom prst="rect">
            <a:avLst/>
          </a:prstGeo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/>
          <a:lstStyle/>
          <a:p>
            <a:fld id="{4556C773-D67E-4863-A9D8-502284A98FC1}" type="datetimeFigureOut">
              <a:rPr lang="en-NL" smtClean="0"/>
              <a:t>24/10/2022</a:t>
            </a:fld>
            <a:endParaRPr lang="en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642266-C9C5-45B5-A7CC-EC107566EFB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78484849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/>
          <a:lstStyle/>
          <a:p>
            <a:fld id="{4556C773-D67E-4863-A9D8-502284A98FC1}" type="datetimeFigureOut">
              <a:rPr lang="en-NL" smtClean="0"/>
              <a:t>24/10/2022</a:t>
            </a:fld>
            <a:endParaRPr lang="en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642266-C9C5-45B5-A7CC-EC107566EFB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50590549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/>
          <a:lstStyle/>
          <a:p>
            <a:fld id="{4556C773-D67E-4863-A9D8-502284A98FC1}" type="datetimeFigureOut">
              <a:rPr lang="en-NL" smtClean="0"/>
              <a:t>24/10/2022</a:t>
            </a:fld>
            <a:endParaRPr lang="en-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642266-C9C5-45B5-A7CC-EC107566EFB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73366131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/>
          <a:lstStyle/>
          <a:p>
            <a:fld id="{4556C773-D67E-4863-A9D8-502284A98FC1}" type="datetimeFigureOut">
              <a:rPr lang="en-NL" smtClean="0"/>
              <a:t>24/10/2022</a:t>
            </a:fld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642266-C9C5-45B5-A7CC-EC107566EFB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9926498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DC41DA-BDD9-573B-7F18-55FFF2BD0F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EC1980-766A-67A4-5D5C-B079AB2957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62D70D-01C6-6415-625B-1F5BDC11F95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556C773-D67E-4863-A9D8-502284A98FC1}" type="datetimeFigureOut">
              <a:rPr lang="en-NL" smtClean="0"/>
              <a:t>24/10/2022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C97305-3F20-DAC8-C37E-0721F3096E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9BE4B8-6385-944E-A0AE-7CB1600445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C642266-C9C5-45B5-A7CC-EC107566EFB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12478767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  <a:prstGeom prst="rect">
            <a:avLst/>
          </a:prstGeom>
        </p:spPr>
        <p:txBody>
          <a:bodyPr lIns="274320" tIns="18288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/>
          <a:lstStyle/>
          <a:p>
            <a:fld id="{4556C773-D67E-4863-A9D8-502284A98FC1}" type="datetimeFigureOut">
              <a:rPr lang="en-NL" smtClean="0"/>
              <a:t>24/10/2022</a:t>
            </a:fld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642266-C9C5-45B5-A7CC-EC107566EFB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23340376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/>
          <a:lstStyle/>
          <a:p>
            <a:fld id="{4556C773-D67E-4863-A9D8-502284A98FC1}" type="datetimeFigureOut">
              <a:rPr lang="en-NL" smtClean="0"/>
              <a:t>24/10/2022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642266-C9C5-45B5-A7CC-EC107566EFB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26167512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/>
          <a:lstStyle/>
          <a:p>
            <a:fld id="{4556C773-D67E-4863-A9D8-502284A98FC1}" type="datetimeFigureOut">
              <a:rPr lang="en-NL" smtClean="0"/>
              <a:t>24/10/2022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642266-C9C5-45B5-A7CC-EC107566EFB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51580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CD0B98-6AD5-1FC1-6964-54C5ECDB49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F51E33-D1F8-189C-3892-903F9D8AFB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318130-0209-A741-BD98-E35A210C47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556C773-D67E-4863-A9D8-502284A98FC1}" type="datetimeFigureOut">
              <a:rPr lang="en-NL" smtClean="0"/>
              <a:t>24/10/2022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333FE4-4FC7-E555-289C-822E20FFE8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E38DDC-49A7-00DC-03F3-78DFA5BA5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C642266-C9C5-45B5-A7CC-EC107566EFB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383702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A03B20-68EA-11FB-AB95-DF58381D66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68A429-4367-494C-71EA-85E527E3CB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380B55-5A33-CB52-6546-700A98B6CA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FB486D-E7D1-2AA6-5C23-0155BE7E676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556C773-D67E-4863-A9D8-502284A98FC1}" type="datetimeFigureOut">
              <a:rPr lang="en-NL" smtClean="0"/>
              <a:t>24/10/2022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C04F9D-3169-AE9C-18C3-1B5AD659C2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D47B36-D551-EB81-192C-5B531DFAB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C642266-C9C5-45B5-A7CC-EC107566EFB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8817918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02F73-E3B8-1BEF-E18A-D0EC0046E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7C9CEE-E562-8765-7BA6-74C436D833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C72846-A8F1-8F4F-9302-FEABFB294A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A1DB3B3-BB06-AB83-114D-DA662741710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CBFB17D-6304-3CAD-4A6D-C24964D57F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99050ED-EFF9-CB72-05D5-1EED1453444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556C773-D67E-4863-A9D8-502284A98FC1}" type="datetimeFigureOut">
              <a:rPr lang="en-NL" smtClean="0"/>
              <a:t>24/10/2022</a:t>
            </a:fld>
            <a:endParaRPr lang="en-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A0B93A8-CBEF-1196-F368-2093DE4C73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EF276DE-177F-0FF8-5E1D-ECDBE19E0B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C642266-C9C5-45B5-A7CC-EC107566EFB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4472591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1EF860-02CE-46F8-6D0D-C1FA55A4C8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BE79729-EAA7-F003-AACA-69A2D3CB2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556C773-D67E-4863-A9D8-502284A98FC1}" type="datetimeFigureOut">
              <a:rPr lang="en-NL" smtClean="0"/>
              <a:t>24/10/2022</a:t>
            </a:fld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731C81-BE26-9A3F-9F4C-F69A8E5007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7E2ACC-E80B-2F83-284A-59D5738A0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C642266-C9C5-45B5-A7CC-EC107566EFB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0069322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E6863CB-F645-DE3E-B462-27DF196A35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556C773-D67E-4863-A9D8-502284A98FC1}" type="datetimeFigureOut">
              <a:rPr lang="en-NL" smtClean="0"/>
              <a:t>24/10/2022</a:t>
            </a:fld>
            <a:endParaRPr lang="en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C54F642-E11F-B2B2-E4FC-6F1379AD6D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BF9A18-75AE-8778-A719-B1817C88E1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C642266-C9C5-45B5-A7CC-EC107566EFB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6503799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E88E4E-AAA4-A44B-7AF8-44A8063A19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A69757-28A4-2F9C-3629-15B7E8F226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7D3F5B-DE82-F127-34DB-62B8D276FA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8A3623-5AAC-9FD1-E752-F90832AF6BE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556C773-D67E-4863-A9D8-502284A98FC1}" type="datetimeFigureOut">
              <a:rPr lang="en-NL" smtClean="0"/>
              <a:t>24/10/2022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660286-270A-5713-9289-5BB8EA0D7B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0256A1-C247-2A27-8180-E1C20AA493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C642266-C9C5-45B5-A7CC-EC107566EFB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0433405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56371-E76E-30FB-D1D5-1D9B96BB84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708E5C4-F4D9-A9C4-D46E-7E85751A2B2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0AE669-4F1F-82E5-CA34-1D320CD706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1A1BAE-5609-CE1A-7ABA-289A19DD8F8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556C773-D67E-4863-A9D8-502284A98FC1}" type="datetimeFigureOut">
              <a:rPr lang="en-NL" smtClean="0"/>
              <a:t>24/10/2022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85BA5F-5A7B-B450-8788-9CA6A3EFB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494A2E-7EB2-BCFD-5A23-82DFD5BE87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C642266-C9C5-45B5-A7CC-EC107566EFB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4568987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739CD538-AD34-CE5F-2C92-7D3EE2D003C0}"/>
              </a:ext>
            </a:extLst>
          </p:cNvPr>
          <p:cNvSpPr txBox="1">
            <a:spLocks/>
          </p:cNvSpPr>
          <p:nvPr userDrawn="1"/>
        </p:nvSpPr>
        <p:spPr>
          <a:xfrm>
            <a:off x="0" y="6461760"/>
            <a:ext cx="4244196" cy="39624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 quick introduction to </a:t>
            </a: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MicroPython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</a:t>
            </a:r>
            <a:fld id="{B17AADF9-2534-4164-B8ED-1FE97A288581}" type="slidenum">
              <a:rPr lang="en-US" sz="160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‹#›</a:t>
            </a:fld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/20</a:t>
            </a:r>
            <a:endParaRPr lang="en-NL" sz="16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l"/>
            <a:endParaRPr lang="en-NL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75560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3438" y="868393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527AB288-DFAD-4E37-8AB4-C1205A780EE7}"/>
              </a:ext>
            </a:extLst>
          </p:cNvPr>
          <p:cNvSpPr txBox="1">
            <a:spLocks/>
          </p:cNvSpPr>
          <p:nvPr userDrawn="1"/>
        </p:nvSpPr>
        <p:spPr>
          <a:xfrm>
            <a:off x="0" y="6492875"/>
            <a:ext cx="6281530" cy="365125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 quick introduction to </a:t>
            </a: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MicroPython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- </a:t>
            </a:r>
            <a:fld id="{B17AADF9-2534-4164-B8ED-1FE97A288581}" type="slidenum">
              <a:rPr lang="en-US" sz="160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‹#›</a:t>
            </a:fld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/33 - wouter.vanooijen@cboost.nl</a:t>
            </a:r>
            <a:endParaRPr lang="en-NL" sz="16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l"/>
            <a:endParaRPr lang="en-NL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50548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0" hangingPunct="1">
        <a:lnSpc>
          <a:spcPct val="90000"/>
        </a:lnSpc>
        <a:spcBef>
          <a:spcPts val="1400"/>
        </a:spcBef>
        <a:buClr>
          <a:schemeClr val="accent1"/>
        </a:buClr>
        <a:buSzPct val="80000"/>
        <a:buFont typeface="Corbel" pitchFamily="34" charset="0"/>
        <a:buChar char="•"/>
        <a:defRPr sz="22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19.png"/><Relationship Id="rId3" Type="http://schemas.openxmlformats.org/officeDocument/2006/relationships/image" Target="../media/image10.png"/><Relationship Id="rId7" Type="http://schemas.openxmlformats.org/officeDocument/2006/relationships/image" Target="../media/image16.png"/><Relationship Id="rId12" Type="http://schemas.openxmlformats.org/officeDocument/2006/relationships/image" Target="../media/image1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3.png"/><Relationship Id="rId11" Type="http://schemas.openxmlformats.org/officeDocument/2006/relationships/image" Target="../media/image22.png"/><Relationship Id="rId5" Type="http://schemas.openxmlformats.org/officeDocument/2006/relationships/image" Target="../media/image12.png"/><Relationship Id="rId15" Type="http://schemas.openxmlformats.org/officeDocument/2006/relationships/image" Target="../media/image14.png"/><Relationship Id="rId10" Type="http://schemas.openxmlformats.org/officeDocument/2006/relationships/image" Target="../media/image21.png"/><Relationship Id="rId4" Type="http://schemas.openxmlformats.org/officeDocument/2006/relationships/image" Target="../media/image11.png"/><Relationship Id="rId9" Type="http://schemas.openxmlformats.org/officeDocument/2006/relationships/image" Target="../media/image20.png"/><Relationship Id="rId1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image" Target="../media/image2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5.png"/><Relationship Id="rId7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.png"/><Relationship Id="rId5" Type="http://schemas.openxmlformats.org/officeDocument/2006/relationships/image" Target="../media/image4.jpeg"/><Relationship Id="rId10" Type="http://schemas.openxmlformats.org/officeDocument/2006/relationships/image" Target="../media/image1.png"/><Relationship Id="rId4" Type="http://schemas.openxmlformats.org/officeDocument/2006/relationships/image" Target="../media/image6.png"/><Relationship Id="rId9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4.png"/><Relationship Id="rId4" Type="http://schemas.openxmlformats.org/officeDocument/2006/relationships/image" Target="../media/image33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DCF77D6-D13B-E287-0EE3-38A97C23FD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7581" y="2524863"/>
            <a:ext cx="2505075" cy="265747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533E9E-8858-CF05-08DD-BD81CB0B30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096" y="2524864"/>
            <a:ext cx="2600325" cy="265747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C5FC77E1-4403-C283-417F-1BBC1288E8AE}"/>
              </a:ext>
            </a:extLst>
          </p:cNvPr>
          <p:cNvSpPr txBox="1">
            <a:spLocks/>
          </p:cNvSpPr>
          <p:nvPr/>
        </p:nvSpPr>
        <p:spPr>
          <a:xfrm>
            <a:off x="8637761" y="5309791"/>
            <a:ext cx="3159967" cy="8915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Wouter van Ooijen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wouter.vanooijen@cboost.nl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NL" sz="18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NL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E3D7A6E4-5326-0D3A-4D74-92B61FA4D772}"/>
              </a:ext>
            </a:extLst>
          </p:cNvPr>
          <p:cNvSpPr txBox="1">
            <a:spLocks/>
          </p:cNvSpPr>
          <p:nvPr/>
        </p:nvSpPr>
        <p:spPr>
          <a:xfrm>
            <a:off x="394274" y="5309791"/>
            <a:ext cx="3159967" cy="8915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MicroPython</a:t>
            </a:r>
            <a:endParaRPr lang="en-US" sz="18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https://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micropython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.org</a:t>
            </a:r>
            <a:endParaRPr lang="en-NL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NL" dirty="0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900D7FD-C04C-86B7-C100-E5D8A4A1CF9C}"/>
              </a:ext>
            </a:extLst>
          </p:cNvPr>
          <p:cNvSpPr txBox="1">
            <a:spLocks/>
          </p:cNvSpPr>
          <p:nvPr/>
        </p:nvSpPr>
        <p:spPr>
          <a:xfrm>
            <a:off x="2034135" y="312559"/>
            <a:ext cx="7909559" cy="24774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6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 quick introduction to </a:t>
            </a:r>
            <a:r>
              <a:rPr lang="en-US" sz="6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</a:t>
            </a:r>
            <a:r>
              <a:rPr lang="en-US" sz="6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icroPython</a:t>
            </a:r>
            <a:endParaRPr lang="en-US" sz="66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NL" sz="6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26045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6004E195-AC6E-44C3-4E68-24EF9C5853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546115"/>
              </p:ext>
            </p:extLst>
          </p:nvPr>
        </p:nvGraphicFramePr>
        <p:xfrm>
          <a:off x="300700" y="2873773"/>
          <a:ext cx="11046692" cy="2026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94993">
                  <a:extLst>
                    <a:ext uri="{9D8B030D-6E8A-4147-A177-3AD203B41FA5}">
                      <a16:colId xmlns:a16="http://schemas.microsoft.com/office/drawing/2014/main" val="1947519657"/>
                    </a:ext>
                  </a:extLst>
                </a:gridCol>
                <a:gridCol w="3158832">
                  <a:extLst>
                    <a:ext uri="{9D8B030D-6E8A-4147-A177-3AD203B41FA5}">
                      <a16:colId xmlns:a16="http://schemas.microsoft.com/office/drawing/2014/main" val="142932690"/>
                    </a:ext>
                  </a:extLst>
                </a:gridCol>
                <a:gridCol w="1230252">
                  <a:extLst>
                    <a:ext uri="{9D8B030D-6E8A-4147-A177-3AD203B41FA5}">
                      <a16:colId xmlns:a16="http://schemas.microsoft.com/office/drawing/2014/main" val="381619165"/>
                    </a:ext>
                  </a:extLst>
                </a:gridCol>
                <a:gridCol w="1230252">
                  <a:extLst>
                    <a:ext uri="{9D8B030D-6E8A-4147-A177-3AD203B41FA5}">
                      <a16:colId xmlns:a16="http://schemas.microsoft.com/office/drawing/2014/main" val="2517230402"/>
                    </a:ext>
                  </a:extLst>
                </a:gridCol>
                <a:gridCol w="2632363">
                  <a:extLst>
                    <a:ext uri="{9D8B030D-6E8A-4147-A177-3AD203B41FA5}">
                      <a16:colId xmlns:a16="http://schemas.microsoft.com/office/drawing/2014/main" val="139077567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NL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NL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endParaRPr lang="en-NL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53435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Typing</a:t>
                      </a:r>
                      <a:endParaRPr lang="en-NL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Run-time</a:t>
                      </a:r>
                      <a:endParaRPr lang="en-NL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 gridSpan="2">
                  <a:txBody>
                    <a:bodyPr/>
                    <a:lstStyle/>
                    <a:p>
                      <a:endParaRPr lang="en-NL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Compile-time</a:t>
                      </a:r>
                      <a:endParaRPr lang="en-NL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56383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Compiles to</a:t>
                      </a:r>
                      <a:endParaRPr lang="en-NL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Intermediate (interpreter)</a:t>
                      </a:r>
                      <a:endParaRPr lang="en-NL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NL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NL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Native (CPU)</a:t>
                      </a:r>
                      <a:endParaRPr lang="en-NL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10172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Memory Management</a:t>
                      </a:r>
                      <a:endParaRPr lang="en-NL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Automatic (run-time)</a:t>
                      </a:r>
                      <a:endParaRPr lang="en-NL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 gridSpan="2">
                  <a:txBody>
                    <a:bodyPr/>
                    <a:lstStyle/>
                    <a:p>
                      <a:endParaRPr lang="en-NL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Manually (programmer)</a:t>
                      </a:r>
                      <a:endParaRPr lang="en-NL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7563607"/>
                  </a:ext>
                </a:extLst>
              </a:tr>
            </a:tbl>
          </a:graphicData>
        </a:graphic>
      </p:graphicFrame>
      <p:sp>
        <p:nvSpPr>
          <p:cNvPr id="3" name="Subtitle 2">
            <a:extLst>
              <a:ext uri="{FF2B5EF4-FFF2-40B4-BE49-F238E27FC236}">
                <a16:creationId xmlns:a16="http://schemas.microsoft.com/office/drawing/2014/main" id="{FB09177F-2440-C068-59F2-3C5FBC486D96}"/>
              </a:ext>
            </a:extLst>
          </p:cNvPr>
          <p:cNvSpPr txBox="1">
            <a:spLocks/>
          </p:cNvSpPr>
          <p:nvPr/>
        </p:nvSpPr>
        <p:spPr>
          <a:xfrm>
            <a:off x="731520" y="312559"/>
            <a:ext cx="10607039" cy="12693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660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3 broad </a:t>
            </a:r>
            <a:r>
              <a:rPr lang="en-US" sz="6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types of languages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F8CAB04-4035-2B37-AAAB-39FE0E4AAF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8098" y="3073423"/>
            <a:ext cx="543921" cy="543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upload.wikimedia.org/wikipedia/commons/thumb/1/...">
            <a:extLst>
              <a:ext uri="{FF2B5EF4-FFF2-40B4-BE49-F238E27FC236}">
                <a16:creationId xmlns:a16="http://schemas.microsoft.com/office/drawing/2014/main" id="{B25CB313-0DFA-B4E4-2590-E33C09E093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8107" y="3111472"/>
            <a:ext cx="424370" cy="476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 (programming language) - Simple English Wikipedia, the free encyclopedia">
            <a:extLst>
              <a:ext uri="{FF2B5EF4-FFF2-40B4-BE49-F238E27FC236}">
                <a16:creationId xmlns:a16="http://schemas.microsoft.com/office/drawing/2014/main" id="{DAD47F26-8D19-329F-356D-56FB7CF1D3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8263" y="3078479"/>
            <a:ext cx="438637" cy="484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Why Ada Is The Language You Want To Be Programming Your Systems With |  Hackaday">
            <a:extLst>
              <a:ext uri="{FF2B5EF4-FFF2-40B4-BE49-F238E27FC236}">
                <a16:creationId xmlns:a16="http://schemas.microsoft.com/office/drawing/2014/main" id="{66B4D3A2-AE29-F6BE-F537-334DC6D5B4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0792" y="3151664"/>
            <a:ext cx="420739" cy="420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Fortran - Wikipedia">
            <a:extLst>
              <a:ext uri="{FF2B5EF4-FFF2-40B4-BE49-F238E27FC236}">
                <a16:creationId xmlns:a16="http://schemas.microsoft.com/office/drawing/2014/main" id="{2D1A61E3-C081-83E7-1CD5-C90D4ADF3E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8107" y="3105507"/>
            <a:ext cx="462709" cy="462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Perl Camel black and white transparent PNG - StickPNG">
            <a:extLst>
              <a:ext uri="{FF2B5EF4-FFF2-40B4-BE49-F238E27FC236}">
                <a16:creationId xmlns:a16="http://schemas.microsoft.com/office/drawing/2014/main" id="{683A9516-3D00-507A-73E3-419A08A1D2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2650" y="3064903"/>
            <a:ext cx="543921" cy="543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JavaScript Course | FEDojo | Front End Developer JavaScript Enthusiast  Piotr Sikora Kielce">
            <a:extLst>
              <a:ext uri="{FF2B5EF4-FFF2-40B4-BE49-F238E27FC236}">
                <a16:creationId xmlns:a16="http://schemas.microsoft.com/office/drawing/2014/main" id="{261E680A-BBC4-8CEC-68A6-FF19B830BA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4410" y="3055635"/>
            <a:ext cx="1152118" cy="647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Java Programming Language icon PNG and SVG Vector Free Download">
            <a:extLst>
              <a:ext uri="{FF2B5EF4-FFF2-40B4-BE49-F238E27FC236}">
                <a16:creationId xmlns:a16="http://schemas.microsoft.com/office/drawing/2014/main" id="{2580ACE0-1555-646B-4E13-4CB530A757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3543" y="2949020"/>
            <a:ext cx="465073" cy="639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Wat is er nieuw in C# 10? - Senet">
            <a:extLst>
              <a:ext uri="{FF2B5EF4-FFF2-40B4-BE49-F238E27FC236}">
                <a16:creationId xmlns:a16="http://schemas.microsoft.com/office/drawing/2014/main" id="{72757F09-64D9-6905-88E0-D8C98FDBF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5871" y="2984811"/>
            <a:ext cx="639205" cy="639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 descr="App Development with Swift – Apple Training in St. Louis, Missouri – The  New IT">
            <a:extLst>
              <a:ext uri="{FF2B5EF4-FFF2-40B4-BE49-F238E27FC236}">
                <a16:creationId xmlns:a16="http://schemas.microsoft.com/office/drawing/2014/main" id="{5656D8A8-06F3-FB1C-77F3-CD7D691249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2331" y="3020854"/>
            <a:ext cx="495535" cy="495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D5506D8-F02E-631B-394D-9BEF70D80B3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680101" y="3127167"/>
            <a:ext cx="426821" cy="41939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AA34DFE-3260-D514-93E8-7FC6A88093F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164950" y="3145465"/>
            <a:ext cx="374456" cy="419391"/>
          </a:xfrm>
          <a:prstGeom prst="rect">
            <a:avLst/>
          </a:prstGeom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447C07C1-A65E-BB67-F577-50723002A9BD}"/>
              </a:ext>
            </a:extLst>
          </p:cNvPr>
          <p:cNvSpPr/>
          <p:nvPr/>
        </p:nvSpPr>
        <p:spPr>
          <a:xfrm>
            <a:off x="489526" y="5338618"/>
            <a:ext cx="10766425" cy="129309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DDEEDEF0-767B-14FF-CBD8-44CCBDF725F1}"/>
              </a:ext>
            </a:extLst>
          </p:cNvPr>
          <p:cNvSpPr txBox="1">
            <a:spLocks/>
          </p:cNvSpPr>
          <p:nvPr/>
        </p:nvSpPr>
        <p:spPr>
          <a:xfrm>
            <a:off x="646498" y="5403272"/>
            <a:ext cx="10607039" cy="36021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Aft>
                <a:spcPts val="800"/>
              </a:spcAft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Runs faster, easier on large programs</a:t>
            </a:r>
          </a:p>
          <a:p>
            <a:pPr marL="285750" indent="-285750">
              <a:lnSpc>
                <a:spcPct val="10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en-US" sz="18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endParaRPr lang="en-NL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C421A922-50A5-CFDD-C7DE-5023DA0BDEE3}"/>
              </a:ext>
            </a:extLst>
          </p:cNvPr>
          <p:cNvSpPr/>
          <p:nvPr/>
        </p:nvSpPr>
        <p:spPr>
          <a:xfrm rot="10800000">
            <a:off x="489525" y="2340414"/>
            <a:ext cx="10766425" cy="129309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B3AF989D-1B33-D3BC-A860-F21B89B1414A}"/>
              </a:ext>
            </a:extLst>
          </p:cNvPr>
          <p:cNvSpPr txBox="1">
            <a:spLocks/>
          </p:cNvSpPr>
          <p:nvPr/>
        </p:nvSpPr>
        <p:spPr>
          <a:xfrm>
            <a:off x="646499" y="2026899"/>
            <a:ext cx="10607039" cy="36021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Aft>
                <a:spcPts val="800"/>
              </a:spcAft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Writes faster, easier on small programs</a:t>
            </a:r>
          </a:p>
          <a:p>
            <a:pPr marL="285750" indent="-285750">
              <a:lnSpc>
                <a:spcPct val="10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en-US" sz="18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endParaRPr lang="en-NL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5C13C8-1D98-1105-5742-119637ADB65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256352" y="3793024"/>
            <a:ext cx="348234" cy="34823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226EFA2-CF44-876A-7734-DFA85D47113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flipH="1">
            <a:off x="9694679" y="3130916"/>
            <a:ext cx="658934" cy="442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4414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Some source code examples in FLOW016 dataset which may cause mistakes... |  Download Scientific Diagram">
            <a:extLst>
              <a:ext uri="{FF2B5EF4-FFF2-40B4-BE49-F238E27FC236}">
                <a16:creationId xmlns:a16="http://schemas.microsoft.com/office/drawing/2014/main" id="{5CC11292-2DFB-853D-ECDC-DFD2E3C24E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202" y="1773337"/>
            <a:ext cx="2384166" cy="2077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FB09177F-2440-C068-59F2-3C5FBC486D96}"/>
              </a:ext>
            </a:extLst>
          </p:cNvPr>
          <p:cNvSpPr txBox="1">
            <a:spLocks/>
          </p:cNvSpPr>
          <p:nvPr/>
        </p:nvSpPr>
        <p:spPr>
          <a:xfrm>
            <a:off x="731520" y="312559"/>
            <a:ext cx="10607039" cy="12693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6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(C)Python</a:t>
            </a:r>
          </a:p>
        </p:txBody>
      </p:sp>
      <p:pic>
        <p:nvPicPr>
          <p:cNvPr id="2" name="Picture 4" descr="Types and Evolution of Microprocessor and Interfacing">
            <a:extLst>
              <a:ext uri="{FF2B5EF4-FFF2-40B4-BE49-F238E27FC236}">
                <a16:creationId xmlns:a16="http://schemas.microsoft.com/office/drawing/2014/main" id="{CE9EC204-87C0-5645-92AE-6603C61969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1920" y="1773337"/>
            <a:ext cx="2699794" cy="2381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224D0DD5-1489-9BE0-4226-7354CF8E4B2B}"/>
              </a:ext>
            </a:extLst>
          </p:cNvPr>
          <p:cNvSpPr txBox="1">
            <a:spLocks/>
          </p:cNvSpPr>
          <p:nvPr/>
        </p:nvSpPr>
        <p:spPr>
          <a:xfrm>
            <a:off x="51116" y="3985042"/>
            <a:ext cx="3152549" cy="5386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Source code</a:t>
            </a:r>
            <a:endParaRPr lang="en-US" sz="18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NL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EDC7CFAF-403A-16C6-7F59-AB22E7C962AA}"/>
              </a:ext>
            </a:extLst>
          </p:cNvPr>
          <p:cNvSpPr txBox="1">
            <a:spLocks/>
          </p:cNvSpPr>
          <p:nvPr/>
        </p:nvSpPr>
        <p:spPr>
          <a:xfrm>
            <a:off x="9163224" y="4229941"/>
            <a:ext cx="3114357" cy="5386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CPU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NL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BA529B73-72FB-D5FC-AEC7-8C675FA9DA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9876" y="2405952"/>
            <a:ext cx="1759794" cy="1759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ubtitle 2">
            <a:extLst>
              <a:ext uri="{FF2B5EF4-FFF2-40B4-BE49-F238E27FC236}">
                <a16:creationId xmlns:a16="http://schemas.microsoft.com/office/drawing/2014/main" id="{8647B07D-DA05-50D8-D1CC-7218E115F40F}"/>
              </a:ext>
            </a:extLst>
          </p:cNvPr>
          <p:cNvSpPr txBox="1">
            <a:spLocks/>
          </p:cNvSpPr>
          <p:nvPr/>
        </p:nvSpPr>
        <p:spPr>
          <a:xfrm>
            <a:off x="3594253" y="1485035"/>
            <a:ext cx="3114357" cy="5386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US" sz="18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AA9A6E82-317E-A53A-ABF7-FF46EE5052D4}"/>
              </a:ext>
            </a:extLst>
          </p:cNvPr>
          <p:cNvSpPr/>
          <p:nvPr/>
        </p:nvSpPr>
        <p:spPr>
          <a:xfrm rot="10800000">
            <a:off x="6706914" y="3092208"/>
            <a:ext cx="2329063" cy="387281"/>
          </a:xfrm>
          <a:prstGeom prst="rightArrow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C4CB61FB-E295-64E6-1864-533DB8738FAC}"/>
              </a:ext>
            </a:extLst>
          </p:cNvPr>
          <p:cNvSpPr/>
          <p:nvPr/>
        </p:nvSpPr>
        <p:spPr>
          <a:xfrm>
            <a:off x="2972838" y="3118580"/>
            <a:ext cx="1759794" cy="387281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F737340-023C-8D5E-B9C7-9588BC0FDF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81428" y="4945553"/>
            <a:ext cx="1171307" cy="947620"/>
          </a:xfrm>
          <a:prstGeom prst="rect">
            <a:avLst/>
          </a:prstGeom>
        </p:spPr>
      </p:pic>
      <p:sp>
        <p:nvSpPr>
          <p:cNvPr id="19" name="Arrow: Up-Down 18">
            <a:extLst>
              <a:ext uri="{FF2B5EF4-FFF2-40B4-BE49-F238E27FC236}">
                <a16:creationId xmlns:a16="http://schemas.microsoft.com/office/drawing/2014/main" id="{6F4CE809-32C5-3AB2-F353-9A1D6410FAF5}"/>
              </a:ext>
            </a:extLst>
          </p:cNvPr>
          <p:cNvSpPr/>
          <p:nvPr/>
        </p:nvSpPr>
        <p:spPr>
          <a:xfrm rot="13510767">
            <a:off x="4304591" y="3787435"/>
            <a:ext cx="387279" cy="1359467"/>
          </a:xfrm>
          <a:prstGeom prst="up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FC3753A-C87A-7C23-79EE-DFB07A7AFB2F}"/>
              </a:ext>
            </a:extLst>
          </p:cNvPr>
          <p:cNvGrpSpPr/>
          <p:nvPr/>
        </p:nvGrpSpPr>
        <p:grpSpPr>
          <a:xfrm>
            <a:off x="7476742" y="4462142"/>
            <a:ext cx="1559235" cy="1559235"/>
            <a:chOff x="806649" y="4615297"/>
            <a:chExt cx="1559235" cy="1559235"/>
          </a:xfrm>
        </p:grpSpPr>
        <p:pic>
          <p:nvPicPr>
            <p:cNvPr id="21" name="Picture 4">
              <a:extLst>
                <a:ext uri="{FF2B5EF4-FFF2-40B4-BE49-F238E27FC236}">
                  <a16:creationId xmlns:a16="http://schemas.microsoft.com/office/drawing/2014/main" id="{338A5BC3-74D7-1143-B259-2EFFC9CFC1E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6649" y="4615297"/>
              <a:ext cx="1559235" cy="15592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0A207DE4-BBD9-87A6-9E49-1420EBCB601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244879" y="4946846"/>
              <a:ext cx="736085" cy="712910"/>
            </a:xfrm>
            <a:prstGeom prst="rect">
              <a:avLst/>
            </a:prstGeom>
          </p:spPr>
        </p:pic>
      </p:grpSp>
      <p:sp>
        <p:nvSpPr>
          <p:cNvPr id="17" name="Arrow: Up-Down 16">
            <a:extLst>
              <a:ext uri="{FF2B5EF4-FFF2-40B4-BE49-F238E27FC236}">
                <a16:creationId xmlns:a16="http://schemas.microsoft.com/office/drawing/2014/main" id="{C6DFBB3C-0173-89DA-8751-6A64806A6A1D}"/>
              </a:ext>
            </a:extLst>
          </p:cNvPr>
          <p:cNvSpPr/>
          <p:nvPr/>
        </p:nvSpPr>
        <p:spPr>
          <a:xfrm rot="7760815">
            <a:off x="6807016" y="3748139"/>
            <a:ext cx="314120" cy="1224087"/>
          </a:xfrm>
          <a:prstGeom prst="up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3377A304-FF99-CD6E-534E-932A84C2B34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84618" y="2790831"/>
            <a:ext cx="820322" cy="828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8084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B3CE021C-2280-3657-AB96-4BA5F7FC36E1}"/>
              </a:ext>
            </a:extLst>
          </p:cNvPr>
          <p:cNvGrpSpPr/>
          <p:nvPr/>
        </p:nvGrpSpPr>
        <p:grpSpPr>
          <a:xfrm>
            <a:off x="4746015" y="1225843"/>
            <a:ext cx="2644398" cy="1969213"/>
            <a:chOff x="3638194" y="1488516"/>
            <a:chExt cx="3114357" cy="2165283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CD17DFD3-E34B-DEA9-2790-E41055FD3906}"/>
                </a:ext>
              </a:extLst>
            </p:cNvPr>
            <p:cNvGrpSpPr/>
            <p:nvPr/>
          </p:nvGrpSpPr>
          <p:grpSpPr>
            <a:xfrm>
              <a:off x="3638194" y="1488516"/>
              <a:ext cx="3114357" cy="2165283"/>
              <a:chOff x="3594253" y="1485035"/>
              <a:chExt cx="3114357" cy="2165283"/>
            </a:xfrm>
          </p:grpSpPr>
          <p:pic>
            <p:nvPicPr>
              <p:cNvPr id="5124" name="Picture 4">
                <a:extLst>
                  <a:ext uri="{FF2B5EF4-FFF2-40B4-BE49-F238E27FC236}">
                    <a16:creationId xmlns:a16="http://schemas.microsoft.com/office/drawing/2014/main" id="{BA529B73-72FB-D5FC-AEC7-8C675FA9DA9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36206" y="1890524"/>
                <a:ext cx="1759794" cy="175979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" name="Subtitle 2">
                <a:extLst>
                  <a:ext uri="{FF2B5EF4-FFF2-40B4-BE49-F238E27FC236}">
                    <a16:creationId xmlns:a16="http://schemas.microsoft.com/office/drawing/2014/main" id="{8647B07D-DA05-50D8-D1CC-7218E115F40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594253" y="1485035"/>
                <a:ext cx="3114357" cy="53867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</a:pPr>
                <a:r>
                  <a:rPr lang="en-US" sz="1800" dirty="0" err="1"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Thonny</a:t>
                </a:r>
                <a:endParaRPr lang="en-US" sz="1800" dirty="0">
                  <a:effectLst/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</a:pPr>
                <a:endParaRPr lang="en-NL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42B31ADF-BD5F-E871-7A82-E6EF9A0EC3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57739" y="2308697"/>
              <a:ext cx="748417" cy="739177"/>
            </a:xfrm>
            <a:prstGeom prst="rect">
              <a:avLst/>
            </a:prstGeom>
          </p:spPr>
        </p:pic>
      </p:grpSp>
      <p:sp>
        <p:nvSpPr>
          <p:cNvPr id="9" name="Arrow: Right 8">
            <a:extLst>
              <a:ext uri="{FF2B5EF4-FFF2-40B4-BE49-F238E27FC236}">
                <a16:creationId xmlns:a16="http://schemas.microsoft.com/office/drawing/2014/main" id="{AA9A6E82-317E-A53A-ABF7-FF46EE5052D4}"/>
              </a:ext>
            </a:extLst>
          </p:cNvPr>
          <p:cNvSpPr/>
          <p:nvPr/>
        </p:nvSpPr>
        <p:spPr>
          <a:xfrm rot="10800000">
            <a:off x="6881819" y="1883215"/>
            <a:ext cx="3037768" cy="387281"/>
          </a:xfrm>
          <a:prstGeom prst="rightArrow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pic>
        <p:nvPicPr>
          <p:cNvPr id="5122" name="Picture 2" descr="Some source code examples in FLOW016 dataset which may cause mistakes... |  Download Scientific Diagram">
            <a:extLst>
              <a:ext uri="{FF2B5EF4-FFF2-40B4-BE49-F238E27FC236}">
                <a16:creationId xmlns:a16="http://schemas.microsoft.com/office/drawing/2014/main" id="{5CC11292-2DFB-853D-ECDC-DFD2E3C24E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474" y="1225843"/>
            <a:ext cx="1605317" cy="1398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FB09177F-2440-C068-59F2-3C5FBC486D96}"/>
              </a:ext>
            </a:extLst>
          </p:cNvPr>
          <p:cNvSpPr txBox="1">
            <a:spLocks/>
          </p:cNvSpPr>
          <p:nvPr/>
        </p:nvSpPr>
        <p:spPr>
          <a:xfrm>
            <a:off x="731520" y="312559"/>
            <a:ext cx="10607039" cy="12693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6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MicroPython</a:t>
            </a:r>
            <a:endParaRPr lang="en-US" sz="66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4" descr="Types and Evolution of Microprocessor and Interfacing">
            <a:extLst>
              <a:ext uri="{FF2B5EF4-FFF2-40B4-BE49-F238E27FC236}">
                <a16:creationId xmlns:a16="http://schemas.microsoft.com/office/drawing/2014/main" id="{CE9EC204-87C0-5645-92AE-6603C61969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6999" y="899309"/>
            <a:ext cx="1547865" cy="1365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224D0DD5-1489-9BE0-4226-7354CF8E4B2B}"/>
              </a:ext>
            </a:extLst>
          </p:cNvPr>
          <p:cNvSpPr txBox="1">
            <a:spLocks/>
          </p:cNvSpPr>
          <p:nvPr/>
        </p:nvSpPr>
        <p:spPr>
          <a:xfrm>
            <a:off x="-140143" y="2620731"/>
            <a:ext cx="3152549" cy="5386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On the PC</a:t>
            </a:r>
            <a:endParaRPr lang="en-US" sz="18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NL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EDC7CFAF-403A-16C6-7F59-AB22E7C962AA}"/>
              </a:ext>
            </a:extLst>
          </p:cNvPr>
          <p:cNvSpPr txBox="1">
            <a:spLocks/>
          </p:cNvSpPr>
          <p:nvPr/>
        </p:nvSpPr>
        <p:spPr>
          <a:xfrm>
            <a:off x="9281269" y="2397950"/>
            <a:ext cx="3114357" cy="5386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Desktop CPU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NL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F737340-023C-8D5E-B9C7-9588BC0FDF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3474" y="3429000"/>
            <a:ext cx="1003079" cy="811519"/>
          </a:xfrm>
          <a:prstGeom prst="rect">
            <a:avLst/>
          </a:prstGeom>
        </p:spPr>
      </p:pic>
      <p:sp>
        <p:nvSpPr>
          <p:cNvPr id="19" name="Arrow: Up-Down 18">
            <a:extLst>
              <a:ext uri="{FF2B5EF4-FFF2-40B4-BE49-F238E27FC236}">
                <a16:creationId xmlns:a16="http://schemas.microsoft.com/office/drawing/2014/main" id="{6F4CE809-32C5-3AB2-F353-9A1D6410FAF5}"/>
              </a:ext>
            </a:extLst>
          </p:cNvPr>
          <p:cNvSpPr/>
          <p:nvPr/>
        </p:nvSpPr>
        <p:spPr>
          <a:xfrm rot="16200000">
            <a:off x="3621123" y="748429"/>
            <a:ext cx="280203" cy="2751969"/>
          </a:xfrm>
          <a:prstGeom prst="up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2C793912-04AF-A344-65BA-2F78BFE281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8758" y="4079439"/>
            <a:ext cx="1759794" cy="1759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Subtitle 2">
            <a:extLst>
              <a:ext uri="{FF2B5EF4-FFF2-40B4-BE49-F238E27FC236}">
                <a16:creationId xmlns:a16="http://schemas.microsoft.com/office/drawing/2014/main" id="{938C540D-AD8A-BEFD-E05B-318110B8691F}"/>
              </a:ext>
            </a:extLst>
          </p:cNvPr>
          <p:cNvSpPr txBox="1">
            <a:spLocks/>
          </p:cNvSpPr>
          <p:nvPr/>
        </p:nvSpPr>
        <p:spPr>
          <a:xfrm>
            <a:off x="5927966" y="5815295"/>
            <a:ext cx="3114357" cy="5386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MicroPython</a:t>
            </a:r>
            <a:endParaRPr lang="en-US" sz="18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NL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FC3753A-C87A-7C23-79EE-DFB07A7AFB2F}"/>
              </a:ext>
            </a:extLst>
          </p:cNvPr>
          <p:cNvGrpSpPr/>
          <p:nvPr/>
        </p:nvGrpSpPr>
        <p:grpSpPr>
          <a:xfrm>
            <a:off x="4437262" y="3463630"/>
            <a:ext cx="1232271" cy="1385556"/>
            <a:chOff x="806649" y="4615297"/>
            <a:chExt cx="1559235" cy="1559235"/>
          </a:xfrm>
        </p:grpSpPr>
        <p:pic>
          <p:nvPicPr>
            <p:cNvPr id="21" name="Picture 4">
              <a:extLst>
                <a:ext uri="{FF2B5EF4-FFF2-40B4-BE49-F238E27FC236}">
                  <a16:creationId xmlns:a16="http://schemas.microsoft.com/office/drawing/2014/main" id="{338A5BC3-74D7-1143-B259-2EFFC9CFC1E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6649" y="4615297"/>
              <a:ext cx="1559235" cy="15592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0A207DE4-BBD9-87A6-9E49-1420EBCB601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244879" y="4946846"/>
              <a:ext cx="736085" cy="712910"/>
            </a:xfrm>
            <a:prstGeom prst="rect">
              <a:avLst/>
            </a:prstGeom>
          </p:spPr>
        </p:pic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AA62242B-1FFE-99EC-8CCB-C8EBBD4D4E3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19587" y="3910382"/>
            <a:ext cx="1999634" cy="1544021"/>
          </a:xfrm>
          <a:prstGeom prst="rect">
            <a:avLst/>
          </a:prstGeom>
        </p:spPr>
      </p:pic>
      <p:sp>
        <p:nvSpPr>
          <p:cNvPr id="29" name="Subtitle 2">
            <a:extLst>
              <a:ext uri="{FF2B5EF4-FFF2-40B4-BE49-F238E27FC236}">
                <a16:creationId xmlns:a16="http://schemas.microsoft.com/office/drawing/2014/main" id="{E18E8976-D112-4F9B-0DAC-B5ED5A2A1735}"/>
              </a:ext>
            </a:extLst>
          </p:cNvPr>
          <p:cNvSpPr txBox="1">
            <a:spLocks/>
          </p:cNvSpPr>
          <p:nvPr/>
        </p:nvSpPr>
        <p:spPr>
          <a:xfrm>
            <a:off x="9473236" y="5614139"/>
            <a:ext cx="3114357" cy="5386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MicroController</a:t>
            </a:r>
            <a:endParaRPr lang="en-US" sz="18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NL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430C69A0-86A3-D57F-00ED-ADC38EAF33F9}"/>
              </a:ext>
            </a:extLst>
          </p:cNvPr>
          <p:cNvSpPr/>
          <p:nvPr/>
        </p:nvSpPr>
        <p:spPr>
          <a:xfrm rot="10800000">
            <a:off x="8303378" y="4771022"/>
            <a:ext cx="1444511" cy="387281"/>
          </a:xfrm>
          <a:prstGeom prst="rightArrow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pic>
        <p:nvPicPr>
          <p:cNvPr id="33" name="Picture 2" descr="Some source code examples in FLOW016 dataset which may cause mistakes... |  Download Scientific Diagram">
            <a:extLst>
              <a:ext uri="{FF2B5EF4-FFF2-40B4-BE49-F238E27FC236}">
                <a16:creationId xmlns:a16="http://schemas.microsoft.com/office/drawing/2014/main" id="{6813A077-D60C-458C-0AB7-4A30CB68A4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9552" y="2846095"/>
            <a:ext cx="977495" cy="851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Arrow: Up-Down 33">
            <a:extLst>
              <a:ext uri="{FF2B5EF4-FFF2-40B4-BE49-F238E27FC236}">
                <a16:creationId xmlns:a16="http://schemas.microsoft.com/office/drawing/2014/main" id="{BFFDBFEB-41C4-F596-923E-CD091599858B}"/>
              </a:ext>
            </a:extLst>
          </p:cNvPr>
          <p:cNvSpPr/>
          <p:nvPr/>
        </p:nvSpPr>
        <p:spPr>
          <a:xfrm rot="13449978">
            <a:off x="7936071" y="3696155"/>
            <a:ext cx="356193" cy="769254"/>
          </a:xfrm>
          <a:prstGeom prst="up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5" name="Arrow: Up-Down 34">
            <a:extLst>
              <a:ext uri="{FF2B5EF4-FFF2-40B4-BE49-F238E27FC236}">
                <a16:creationId xmlns:a16="http://schemas.microsoft.com/office/drawing/2014/main" id="{0DC6BC76-4EF9-A9BE-FA2A-07FA7031F1DE}"/>
              </a:ext>
            </a:extLst>
          </p:cNvPr>
          <p:cNvSpPr/>
          <p:nvPr/>
        </p:nvSpPr>
        <p:spPr>
          <a:xfrm rot="15225032">
            <a:off x="3403445" y="1301666"/>
            <a:ext cx="356193" cy="3525943"/>
          </a:xfrm>
          <a:prstGeom prst="up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6" name="Arrow: Up-Down 35">
            <a:extLst>
              <a:ext uri="{FF2B5EF4-FFF2-40B4-BE49-F238E27FC236}">
                <a16:creationId xmlns:a16="http://schemas.microsoft.com/office/drawing/2014/main" id="{E3F4574B-1E4A-B902-C96F-DBED76265F83}"/>
              </a:ext>
            </a:extLst>
          </p:cNvPr>
          <p:cNvSpPr/>
          <p:nvPr/>
        </p:nvSpPr>
        <p:spPr>
          <a:xfrm rot="8702940">
            <a:off x="6598794" y="3075634"/>
            <a:ext cx="356193" cy="981443"/>
          </a:xfrm>
          <a:prstGeom prst="up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7" name="Arrow: Up-Down 36">
            <a:extLst>
              <a:ext uri="{FF2B5EF4-FFF2-40B4-BE49-F238E27FC236}">
                <a16:creationId xmlns:a16="http://schemas.microsoft.com/office/drawing/2014/main" id="{9285E1F7-3749-7611-1C8D-D170A7C014D2}"/>
              </a:ext>
            </a:extLst>
          </p:cNvPr>
          <p:cNvSpPr/>
          <p:nvPr/>
        </p:nvSpPr>
        <p:spPr>
          <a:xfrm rot="18268603">
            <a:off x="5896627" y="4067914"/>
            <a:ext cx="356193" cy="769254"/>
          </a:xfrm>
          <a:prstGeom prst="up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CB486632-7EF6-AE91-875D-B9ED773C405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87271" y="4480771"/>
            <a:ext cx="1621688" cy="1522464"/>
          </a:xfrm>
          <a:prstGeom prst="rect">
            <a:avLst/>
          </a:prstGeom>
        </p:spPr>
      </p:pic>
      <p:sp>
        <p:nvSpPr>
          <p:cNvPr id="40" name="Arrow: Up-Down 39">
            <a:extLst>
              <a:ext uri="{FF2B5EF4-FFF2-40B4-BE49-F238E27FC236}">
                <a16:creationId xmlns:a16="http://schemas.microsoft.com/office/drawing/2014/main" id="{4F765128-C921-B81F-2B78-C60C0B0085CC}"/>
              </a:ext>
            </a:extLst>
          </p:cNvPr>
          <p:cNvSpPr/>
          <p:nvPr/>
        </p:nvSpPr>
        <p:spPr>
          <a:xfrm rot="5400000">
            <a:off x="5159077" y="4216676"/>
            <a:ext cx="356193" cy="2263231"/>
          </a:xfrm>
          <a:prstGeom prst="up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2" name="Subtitle 2">
            <a:extLst>
              <a:ext uri="{FF2B5EF4-FFF2-40B4-BE49-F238E27FC236}">
                <a16:creationId xmlns:a16="http://schemas.microsoft.com/office/drawing/2014/main" id="{3D6DFEBB-6252-C414-8266-AC50696875DA}"/>
              </a:ext>
            </a:extLst>
          </p:cNvPr>
          <p:cNvSpPr txBox="1">
            <a:spLocks/>
          </p:cNvSpPr>
          <p:nvPr/>
        </p:nvSpPr>
        <p:spPr>
          <a:xfrm>
            <a:off x="7444230" y="3741735"/>
            <a:ext cx="3152549" cy="5386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On the MC</a:t>
            </a:r>
            <a:endParaRPr lang="en-US" sz="18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NL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Subtitle 2">
            <a:extLst>
              <a:ext uri="{FF2B5EF4-FFF2-40B4-BE49-F238E27FC236}">
                <a16:creationId xmlns:a16="http://schemas.microsoft.com/office/drawing/2014/main" id="{8B5CD910-128C-234A-3C10-2B29A3634DFF}"/>
              </a:ext>
            </a:extLst>
          </p:cNvPr>
          <p:cNvSpPr txBox="1">
            <a:spLocks/>
          </p:cNvSpPr>
          <p:nvPr/>
        </p:nvSpPr>
        <p:spPr>
          <a:xfrm>
            <a:off x="6637762" y="3213519"/>
            <a:ext cx="1147780" cy="5386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REPL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NL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430B7AB-D708-5A4E-6AA9-A355F97A705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08021" y="4399334"/>
            <a:ext cx="896433" cy="91613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7235964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FB09177F-2440-C068-59F2-3C5FBC486D96}"/>
              </a:ext>
            </a:extLst>
          </p:cNvPr>
          <p:cNvSpPr txBox="1">
            <a:spLocks/>
          </p:cNvSpPr>
          <p:nvPr/>
        </p:nvSpPr>
        <p:spPr>
          <a:xfrm>
            <a:off x="731520" y="312559"/>
            <a:ext cx="10607039" cy="12693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6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(Micro)Python REPL</a:t>
            </a:r>
          </a:p>
          <a:p>
            <a:endParaRPr lang="en-NL" sz="6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319385FB-7320-B046-A54F-2D7EFFE58B8D}"/>
              </a:ext>
            </a:extLst>
          </p:cNvPr>
          <p:cNvSpPr txBox="1">
            <a:spLocks/>
          </p:cNvSpPr>
          <p:nvPr/>
        </p:nvSpPr>
        <p:spPr>
          <a:xfrm>
            <a:off x="2693999" y="3182248"/>
            <a:ext cx="9780633" cy="360647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Read-Evaluate-Print Loop: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Connects to your PC via serial-over-USB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Read your input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Evaluate (run) it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Print the result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Repeat this forever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Acts as a primitive Operating System command interpreter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Provides a simple file system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Can interrupt a running program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NL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C80320-1F49-71A3-6A8F-981830A35A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9308" y="1581912"/>
            <a:ext cx="6305550" cy="146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6334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FB09177F-2440-C068-59F2-3C5FBC486D96}"/>
              </a:ext>
            </a:extLst>
          </p:cNvPr>
          <p:cNvSpPr txBox="1">
            <a:spLocks/>
          </p:cNvSpPr>
          <p:nvPr/>
        </p:nvSpPr>
        <p:spPr>
          <a:xfrm>
            <a:off x="731520" y="312559"/>
            <a:ext cx="10607039" cy="12693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6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Thonny</a:t>
            </a:r>
            <a:endParaRPr lang="en-US" sz="66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NL" sz="6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6A4CDAD5-CFE4-61FC-7D6D-A84839F330EF}"/>
              </a:ext>
            </a:extLst>
          </p:cNvPr>
          <p:cNvSpPr txBox="1">
            <a:spLocks/>
          </p:cNvSpPr>
          <p:nvPr/>
        </p:nvSpPr>
        <p:spPr>
          <a:xfrm>
            <a:off x="286200" y="2278931"/>
            <a:ext cx="4341219" cy="34878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Simple Python edit-run IDE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Can be configured to run remotely via REPL over (USB-) serial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Has very simple but useable file system views, with upload / download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Can directly install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MicroPython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on some target chips</a:t>
            </a:r>
            <a:endParaRPr lang="en-US" sz="18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Editor is a bit primitive (I prefer Notepad++ for serious editing work)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NL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44BE46-F3FA-92AC-FBEC-3958A0F9B2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6799" y="1581912"/>
            <a:ext cx="6905625" cy="4184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7540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FB09177F-2440-C068-59F2-3C5FBC486D96}"/>
              </a:ext>
            </a:extLst>
          </p:cNvPr>
          <p:cNvSpPr txBox="1">
            <a:spLocks/>
          </p:cNvSpPr>
          <p:nvPr/>
        </p:nvSpPr>
        <p:spPr>
          <a:xfrm>
            <a:off x="731520" y="312559"/>
            <a:ext cx="10607039" cy="12693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6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Demo install</a:t>
            </a:r>
          </a:p>
          <a:p>
            <a:endParaRPr lang="en-NL" sz="6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6A4CDAD5-CFE4-61FC-7D6D-A84839F330EF}"/>
              </a:ext>
            </a:extLst>
          </p:cNvPr>
          <p:cNvSpPr txBox="1">
            <a:spLocks/>
          </p:cNvSpPr>
          <p:nvPr/>
        </p:nvSpPr>
        <p:spPr>
          <a:xfrm>
            <a:off x="2227955" y="1377364"/>
            <a:ext cx="8753855" cy="50499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0" indent="-342900" algn="l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Install by hand:</a:t>
            </a:r>
          </a:p>
          <a:p>
            <a:pPr marL="800100" lvl="1" indent="-342900" algn="l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Connect Pi Pico USB while button pressed</a:t>
            </a:r>
            <a:endParaRPr lang="en-NL" sz="18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800100" lvl="1" indent="-342900" algn="l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D: drive shows up in explorer</a:t>
            </a:r>
            <a:endParaRPr lang="en-NL" sz="18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800100" lvl="1" indent="-342900" algn="l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Copy </a:t>
            </a:r>
            <a:r>
              <a:rPr lang="en-US" sz="18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MicroPython</a:t>
            </a: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image file to D:</a:t>
            </a:r>
          </a:p>
          <a:p>
            <a:pPr marL="800100" lvl="1" indent="-342900" algn="l">
              <a:lnSpc>
                <a:spcPct val="107000"/>
              </a:lnSpc>
              <a:buFont typeface="Arial" panose="020B0604020202020204" pitchFamily="34" charset="0"/>
              <a:buChar char="•"/>
            </a:pPr>
            <a:endParaRPr lang="en-NL" sz="18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l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Install using </a:t>
            </a:r>
            <a:r>
              <a:rPr lang="en-US" sz="18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Thonny</a:t>
            </a: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</a:t>
            </a:r>
          </a:p>
          <a:p>
            <a:pPr marL="800100" lvl="1" indent="-342900" algn="l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Again, Connect Pi Pico USB while button pressed</a:t>
            </a:r>
            <a:endParaRPr lang="en-US" sz="18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800100" lvl="1" indent="-342900" algn="l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</a:t>
            </a:r>
            <a:r>
              <a:rPr lang="en-US" sz="18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Thonny</a:t>
            </a: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 Tools </a:t>
            </a: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Options  Interpreter</a:t>
            </a:r>
          </a:p>
          <a:p>
            <a:pPr marL="1257300" lvl="2" indent="-342900" algn="l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Select </a:t>
            </a:r>
            <a:r>
              <a:rPr lang="en-US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MicroPython</a:t>
            </a:r>
            <a:r>
              <a:rPr lang="en-US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(</a:t>
            </a:r>
            <a:r>
              <a:rPr lang="en-US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Rasberry</a:t>
            </a:r>
            <a:r>
              <a:rPr lang="en-US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Pi Pico)</a:t>
            </a:r>
          </a:p>
          <a:p>
            <a:pPr marL="1257300" lvl="2" indent="-342900" algn="l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Install or update </a:t>
            </a:r>
            <a:r>
              <a:rPr lang="en-US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MicroPython</a:t>
            </a:r>
            <a:r>
              <a:rPr lang="en-US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, variant H or HW</a:t>
            </a:r>
          </a:p>
          <a:p>
            <a:pPr lvl="1" algn="l">
              <a:lnSpc>
                <a:spcPct val="107000"/>
              </a:lnSpc>
            </a:pPr>
            <a:endParaRPr lang="en-US" sz="18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342900" indent="-342900" algn="l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 </a:t>
            </a:r>
            <a:r>
              <a:rPr lang="en-US" sz="18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thonny</a:t>
            </a: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</a:t>
            </a:r>
            <a:endParaRPr lang="en-NL" sz="18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800100" lvl="1" indent="-342900" algn="l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print ( “Hello” )</a:t>
            </a:r>
            <a:endParaRPr lang="en-NL" sz="18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US" sz="18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NL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82658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FB09177F-2440-C068-59F2-3C5FBC486D96}"/>
              </a:ext>
            </a:extLst>
          </p:cNvPr>
          <p:cNvSpPr txBox="1">
            <a:spLocks/>
          </p:cNvSpPr>
          <p:nvPr/>
        </p:nvSpPr>
        <p:spPr>
          <a:xfrm>
            <a:off x="792480" y="-73189"/>
            <a:ext cx="10607039" cy="12693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6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(rename serial port)</a:t>
            </a:r>
            <a:endParaRPr lang="en-US" sz="66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NL" sz="6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77DB44-CCEC-F556-B920-DF927184AC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3076" y="1193005"/>
            <a:ext cx="9245374" cy="4832977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57EEEBB-EC55-6D40-613D-8D582413E703}"/>
              </a:ext>
            </a:extLst>
          </p:cNvPr>
          <p:cNvSpPr/>
          <p:nvPr/>
        </p:nvSpPr>
        <p:spPr>
          <a:xfrm>
            <a:off x="1619250" y="4562475"/>
            <a:ext cx="1381125" cy="20955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D86E604-35F4-2FD8-E0B6-DB7C6D612741}"/>
              </a:ext>
            </a:extLst>
          </p:cNvPr>
          <p:cNvSpPr/>
          <p:nvPr/>
        </p:nvSpPr>
        <p:spPr>
          <a:xfrm>
            <a:off x="5145200" y="3438525"/>
            <a:ext cx="846025" cy="2667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D775A54-4CBD-8C5B-E8E4-6C83FCCC1420}"/>
              </a:ext>
            </a:extLst>
          </p:cNvPr>
          <p:cNvSpPr/>
          <p:nvPr/>
        </p:nvSpPr>
        <p:spPr>
          <a:xfrm>
            <a:off x="5835763" y="5738036"/>
            <a:ext cx="1679462" cy="20955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9495181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FB09177F-2440-C068-59F2-3C5FBC486D96}"/>
              </a:ext>
            </a:extLst>
          </p:cNvPr>
          <p:cNvSpPr txBox="1">
            <a:spLocks/>
          </p:cNvSpPr>
          <p:nvPr/>
        </p:nvSpPr>
        <p:spPr>
          <a:xfrm>
            <a:off x="731520" y="312559"/>
            <a:ext cx="10607039" cy="12693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6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Demo blinky</a:t>
            </a:r>
          </a:p>
          <a:p>
            <a:endParaRPr lang="en-NL" sz="6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6A4CDAD5-CFE4-61FC-7D6D-A84839F330EF}"/>
              </a:ext>
            </a:extLst>
          </p:cNvPr>
          <p:cNvSpPr txBox="1">
            <a:spLocks/>
          </p:cNvSpPr>
          <p:nvPr/>
        </p:nvSpPr>
        <p:spPr>
          <a:xfrm>
            <a:off x="1843644" y="1377364"/>
            <a:ext cx="4700626" cy="50499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0" indent="-342900" algn="l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 </a:t>
            </a:r>
            <a:r>
              <a:rPr lang="en-US" sz="18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Thonny</a:t>
            </a: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REPL:</a:t>
            </a:r>
          </a:p>
          <a:p>
            <a:pPr lvl="1" algn="l">
              <a:lnSpc>
                <a:spcPct val="107000"/>
              </a:lnSpc>
            </a:pPr>
            <a:endParaRPr lang="en-US" sz="18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800100" lvl="1" indent="-342900" algn="l">
              <a:lnSpc>
                <a:spcPct val="107000"/>
              </a:lnSpc>
              <a:buFont typeface="Arial" panose="020B0604020202020204" pitchFamily="34" charset="0"/>
              <a:buChar char="•"/>
            </a:pPr>
            <a:endParaRPr lang="en-NL" sz="18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l">
              <a:lnSpc>
                <a:spcPct val="107000"/>
              </a:lnSpc>
              <a:buFont typeface="Arial" panose="020B0604020202020204" pitchFamily="34" charset="0"/>
              <a:buChar char="•"/>
            </a:pPr>
            <a:endParaRPr lang="en-US" sz="18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l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 </a:t>
            </a:r>
            <a:r>
              <a:rPr lang="en-US" sz="18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Tonny</a:t>
            </a: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editor:</a:t>
            </a:r>
          </a:p>
          <a:p>
            <a:pPr lvl="1" algn="l">
              <a:lnSpc>
                <a:spcPct val="107000"/>
              </a:lnSpc>
            </a:pPr>
            <a:endParaRPr lang="en-US" sz="18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US" sz="18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NL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00DF74-9F41-5D3E-3CF5-3B50CE3AB2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4210" y="1828178"/>
            <a:ext cx="3406017" cy="10173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DAD12D4-0674-57F8-7EF5-FFDC1D130F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9910" y="3429000"/>
            <a:ext cx="3520317" cy="2766998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0B7B54DA-9C0B-9DA7-49C6-135F5C29E9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9000" y="4189833"/>
            <a:ext cx="2871077" cy="200616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5726D7B-BE95-0C71-8398-C1EAC22903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92149" y="1436595"/>
            <a:ext cx="2371258" cy="2608384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BD12F3B-30B1-83AB-0B2C-54A8E157159F}"/>
              </a:ext>
            </a:extLst>
          </p:cNvPr>
          <p:cNvSpPr/>
          <p:nvPr/>
        </p:nvSpPr>
        <p:spPr>
          <a:xfrm>
            <a:off x="8936182" y="4189833"/>
            <a:ext cx="540327" cy="451440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9388433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FB09177F-2440-C068-59F2-3C5FBC486D96}"/>
              </a:ext>
            </a:extLst>
          </p:cNvPr>
          <p:cNvSpPr txBox="1">
            <a:spLocks/>
          </p:cNvSpPr>
          <p:nvPr/>
        </p:nvSpPr>
        <p:spPr>
          <a:xfrm>
            <a:off x="731520" y="312559"/>
            <a:ext cx="10607039" cy="12693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6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Startup</a:t>
            </a:r>
            <a:endParaRPr lang="en-US" sz="66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NL" sz="6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E9952CDC-5E72-A973-CB54-28AB29324E4B}"/>
              </a:ext>
            </a:extLst>
          </p:cNvPr>
          <p:cNvSpPr txBox="1">
            <a:spLocks/>
          </p:cNvSpPr>
          <p:nvPr/>
        </p:nvSpPr>
        <p:spPr>
          <a:xfrm>
            <a:off x="2905805" y="2032486"/>
            <a:ext cx="8835621" cy="439286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boot.py runs first (at reset or power-up)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REPL STOP is a reset, and re-runs boot.py, 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keyboard interrupt doesn’t re-run boot.py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Don’t mess with boot.py unless you really know what you are doing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main.py file runs after boot.py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REPL STOP doesn’t re-run main.py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keyboard interrupt doesn’t re-run main.py either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Put your startup line (import myapp.py) in main.py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NL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83368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FB09177F-2440-C068-59F2-3C5FBC486D96}"/>
              </a:ext>
            </a:extLst>
          </p:cNvPr>
          <p:cNvSpPr txBox="1">
            <a:spLocks/>
          </p:cNvSpPr>
          <p:nvPr/>
        </p:nvSpPr>
        <p:spPr>
          <a:xfrm>
            <a:off x="731520" y="312559"/>
            <a:ext cx="10607039" cy="12693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6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Demo startup</a:t>
            </a:r>
          </a:p>
          <a:p>
            <a:endParaRPr lang="en-NL" sz="6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6A4CDAD5-CFE4-61FC-7D6D-A84839F330EF}"/>
              </a:ext>
            </a:extLst>
          </p:cNvPr>
          <p:cNvSpPr txBox="1">
            <a:spLocks/>
          </p:cNvSpPr>
          <p:nvPr/>
        </p:nvSpPr>
        <p:spPr>
          <a:xfrm>
            <a:off x="438913" y="1925094"/>
            <a:ext cx="4700626" cy="50499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0" indent="-342900" algn="l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Save blink.py on the target</a:t>
            </a:r>
          </a:p>
          <a:p>
            <a:pPr marL="342900" lvl="0" indent="-342900" algn="l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Create main.py on the target</a:t>
            </a:r>
          </a:p>
          <a:p>
            <a:pPr marL="342900" lvl="0" indent="-342900" algn="l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Connect to power bank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US" sz="18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NL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EB3A90-6285-A6EA-0D0D-7740E88313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7599" y="1492003"/>
            <a:ext cx="7375488" cy="4466845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BCC147F-BE84-0762-AE3A-C3DFB5D99ED2}"/>
              </a:ext>
            </a:extLst>
          </p:cNvPr>
          <p:cNvSpPr/>
          <p:nvPr/>
        </p:nvSpPr>
        <p:spPr>
          <a:xfrm>
            <a:off x="4284669" y="4450064"/>
            <a:ext cx="1201731" cy="453240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9646196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DCF77D6-D13B-E287-0EE3-38A97C23FD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817" y="1291064"/>
            <a:ext cx="2505075" cy="265747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C5FC77E1-4403-C283-417F-1BBC1288E8AE}"/>
              </a:ext>
            </a:extLst>
          </p:cNvPr>
          <p:cNvSpPr txBox="1">
            <a:spLocks/>
          </p:cNvSpPr>
          <p:nvPr/>
        </p:nvSpPr>
        <p:spPr>
          <a:xfrm>
            <a:off x="2241941" y="5475194"/>
            <a:ext cx="7275911" cy="7222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7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Programmer by profession, electronics tinkerer by passion</a:t>
            </a:r>
          </a:p>
          <a:p>
            <a:pPr marL="285750" indent="-285750" algn="l">
              <a:lnSpc>
                <a:spcPct val="107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l">
              <a:lnSpc>
                <a:spcPct val="107000"/>
              </a:lnSpc>
              <a:spcBef>
                <a:spcPts val="0"/>
              </a:spcBef>
              <a:spcAft>
                <a:spcPts val="600"/>
              </a:spcAft>
            </a:pPr>
            <a:endParaRPr lang="en-NL" sz="18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l">
              <a:spcBef>
                <a:spcPts val="0"/>
              </a:spcBef>
              <a:spcAft>
                <a:spcPts val="600"/>
              </a:spcAft>
            </a:pPr>
            <a:endParaRPr lang="en-NL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3631DC2D-F6CF-B886-80BC-BC8100628A7F}"/>
              </a:ext>
            </a:extLst>
          </p:cNvPr>
          <p:cNvSpPr txBox="1">
            <a:spLocks/>
          </p:cNvSpPr>
          <p:nvPr/>
        </p:nvSpPr>
        <p:spPr>
          <a:xfrm>
            <a:off x="604370" y="4182297"/>
            <a:ext cx="3159967" cy="8915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7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Wouter van Ooijen</a:t>
            </a:r>
          </a:p>
          <a:p>
            <a:pPr>
              <a:lnSpc>
                <a:spcPct val="107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wouter.vanooijen@cboost.nl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NL" sz="16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NL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170F50-6EC3-F7E2-E03E-91CED8EA750E}"/>
              </a:ext>
            </a:extLst>
          </p:cNvPr>
          <p:cNvSpPr txBox="1">
            <a:spLocks/>
          </p:cNvSpPr>
          <p:nvPr/>
        </p:nvSpPr>
        <p:spPr>
          <a:xfrm>
            <a:off x="731520" y="312559"/>
            <a:ext cx="10607039" cy="12693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6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B1801023-55F2-5A98-FB56-029C2FD00AB7}"/>
              </a:ext>
            </a:extLst>
          </p:cNvPr>
          <p:cNvSpPr txBox="1">
            <a:spLocks/>
          </p:cNvSpPr>
          <p:nvPr/>
        </p:nvSpPr>
        <p:spPr>
          <a:xfrm>
            <a:off x="4705077" y="1697829"/>
            <a:ext cx="7486923" cy="34623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lnSpc>
                <a:spcPct val="107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TU Delft Informatica 1988</a:t>
            </a:r>
          </a:p>
          <a:p>
            <a:pPr marL="285750" indent="-285750" algn="l">
              <a:lnSpc>
                <a:spcPct val="107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ICT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Automatisering</a:t>
            </a:r>
            <a:endParaRPr lang="en-US" sz="18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742950" lvl="1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Product: VAX11 industrial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datacommunication</a:t>
            </a:r>
            <a:endParaRPr lang="en-US" sz="18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742950" lvl="1" indent="-285750" algn="l">
              <a:lnSpc>
                <a:spcPct val="107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@ Fokker Space /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Ducth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Space: Era Robotic ARM</a:t>
            </a:r>
          </a:p>
          <a:p>
            <a:pPr marL="742950" lvl="1" indent="-285750" algn="l">
              <a:lnSpc>
                <a:spcPct val="107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@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Hollandse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Signaal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/ Thales: SmartNet ATM comms system</a:t>
            </a:r>
          </a:p>
          <a:p>
            <a:pPr marL="285750" indent="-285750" algn="l">
              <a:lnSpc>
                <a:spcPct val="107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VOTI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webshop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self-employed (NLR), projects</a:t>
            </a:r>
          </a:p>
          <a:p>
            <a:pPr marL="285750" indent="-285750" algn="l">
              <a:lnSpc>
                <a:spcPct val="107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Hogeschool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Utrecht: lecturer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Technische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Informatica</a:t>
            </a:r>
          </a:p>
          <a:p>
            <a:pPr marL="285750" indent="-285750" algn="l">
              <a:lnSpc>
                <a:spcPct val="107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Cboost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 embedded specialist</a:t>
            </a:r>
          </a:p>
          <a:p>
            <a:pPr marL="285750" indent="-285750" algn="l">
              <a:lnSpc>
                <a:spcPct val="107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 algn="l">
              <a:lnSpc>
                <a:spcPct val="107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l">
              <a:lnSpc>
                <a:spcPct val="107000"/>
              </a:lnSpc>
              <a:spcBef>
                <a:spcPts val="0"/>
              </a:spcBef>
              <a:spcAft>
                <a:spcPts val="600"/>
              </a:spcAft>
            </a:pPr>
            <a:endParaRPr lang="en-NL" sz="18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l">
              <a:spcBef>
                <a:spcPts val="0"/>
              </a:spcBef>
              <a:spcAft>
                <a:spcPts val="600"/>
              </a:spcAft>
            </a:pPr>
            <a:endParaRPr lang="en-NL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94544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FB09177F-2440-C068-59F2-3C5FBC486D96}"/>
              </a:ext>
            </a:extLst>
          </p:cNvPr>
          <p:cNvSpPr txBox="1">
            <a:spLocks/>
          </p:cNvSpPr>
          <p:nvPr/>
        </p:nvSpPr>
        <p:spPr>
          <a:xfrm>
            <a:off x="374904" y="312559"/>
            <a:ext cx="11494008" cy="12693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6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Demo b</a:t>
            </a:r>
            <a:r>
              <a:rPr lang="en-US" sz="6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readboard blinky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F22586-0361-AF5D-3EAE-06D0C74469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9652" y="2180726"/>
            <a:ext cx="7116181" cy="283306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DF8DAD8-2CA6-B9CA-96B3-3596F1C097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904" y="2180726"/>
            <a:ext cx="4114684" cy="2833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8963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FB09177F-2440-C068-59F2-3C5FBC486D96}"/>
              </a:ext>
            </a:extLst>
          </p:cNvPr>
          <p:cNvSpPr txBox="1">
            <a:spLocks/>
          </p:cNvSpPr>
          <p:nvPr/>
        </p:nvSpPr>
        <p:spPr>
          <a:xfrm>
            <a:off x="731520" y="312559"/>
            <a:ext cx="10607039" cy="12693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6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Servo control</a:t>
            </a:r>
          </a:p>
          <a:p>
            <a:endParaRPr lang="en-NL" sz="6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2" name="Picture 4" descr="Servo high-end micro, analoog JAMARA 033212">
            <a:extLst>
              <a:ext uri="{FF2B5EF4-FFF2-40B4-BE49-F238E27FC236}">
                <a16:creationId xmlns:a16="http://schemas.microsoft.com/office/drawing/2014/main" id="{B39BA4E4-9B5E-F26B-C73B-1A74FFE302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25" y="2214562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FEA6F4D-6272-73FA-7906-F8E0F04E90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10773" y="2162092"/>
            <a:ext cx="1608103" cy="32861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8BB4995-86FC-698C-733D-6DC77AFD4B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3882" y="1581912"/>
            <a:ext cx="6218634" cy="4446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1754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FB09177F-2440-C068-59F2-3C5FBC486D96}"/>
              </a:ext>
            </a:extLst>
          </p:cNvPr>
          <p:cNvSpPr txBox="1">
            <a:spLocks/>
          </p:cNvSpPr>
          <p:nvPr/>
        </p:nvSpPr>
        <p:spPr>
          <a:xfrm>
            <a:off x="374904" y="312559"/>
            <a:ext cx="11494008" cy="12693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6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Demo </a:t>
            </a:r>
            <a:r>
              <a:rPr lang="en-US" sz="6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servo</a:t>
            </a:r>
          </a:p>
          <a:p>
            <a:endParaRPr lang="en-NL" sz="6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6A6CDE-013D-AF77-EC2C-00FACBD531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987" y="2044949"/>
            <a:ext cx="4686711" cy="312447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82EC3F5-7E3A-C8F0-D10B-42E31E950C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5130" y="1835548"/>
            <a:ext cx="6849883" cy="3543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9918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FB09177F-2440-C068-59F2-3C5FBC486D96}"/>
              </a:ext>
            </a:extLst>
          </p:cNvPr>
          <p:cNvSpPr txBox="1">
            <a:spLocks/>
          </p:cNvSpPr>
          <p:nvPr/>
        </p:nvSpPr>
        <p:spPr>
          <a:xfrm>
            <a:off x="374904" y="312559"/>
            <a:ext cx="11494008" cy="12693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6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Demo </a:t>
            </a:r>
            <a:r>
              <a:rPr lang="en-US" sz="6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SR04</a:t>
            </a:r>
          </a:p>
          <a:p>
            <a:endParaRPr lang="en-NL" sz="6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AE1639-2FD0-BEB4-FD4E-D5545D4390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926" y="1384256"/>
            <a:ext cx="11648986" cy="256457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6917893-D3AE-1B34-5DD9-27B5B7F9AB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4833" y="2992616"/>
            <a:ext cx="5667375" cy="324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0119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FB09177F-2440-C068-59F2-3C5FBC486D96}"/>
              </a:ext>
            </a:extLst>
          </p:cNvPr>
          <p:cNvSpPr txBox="1">
            <a:spLocks/>
          </p:cNvSpPr>
          <p:nvPr/>
        </p:nvSpPr>
        <p:spPr>
          <a:xfrm>
            <a:off x="1584961" y="462182"/>
            <a:ext cx="10607039" cy="12693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6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Demo </a:t>
            </a:r>
            <a:r>
              <a:rPr lang="en-US" sz="6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</a:t>
            </a:r>
            <a:r>
              <a:rPr lang="en-US" sz="6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eopixels</a:t>
            </a:r>
            <a:r>
              <a:rPr lang="en-US" sz="6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&amp; </a:t>
            </a:r>
            <a:r>
              <a:rPr lang="en-US" sz="6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WiFi</a:t>
            </a:r>
            <a:endParaRPr lang="en-US" sz="66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NL" sz="6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4F06BBDC-24C8-4102-71A9-47F6EC1E92DC}"/>
              </a:ext>
            </a:extLst>
          </p:cNvPr>
          <p:cNvSpPr txBox="1">
            <a:spLocks/>
          </p:cNvSpPr>
          <p:nvPr/>
        </p:nvSpPr>
        <p:spPr>
          <a:xfrm>
            <a:off x="9345168" y="5630576"/>
            <a:ext cx="2455710" cy="90899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LilyGo</a:t>
            </a: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TTWatch</a:t>
            </a: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V3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ESP32 (</a:t>
            </a:r>
            <a:r>
              <a:rPr lang="en-US" sz="18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Tensilica</a:t>
            </a: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US" sz="18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NL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8EAB0394-2DCF-4AA8-1D89-E9E276F006C5}"/>
              </a:ext>
            </a:extLst>
          </p:cNvPr>
          <p:cNvSpPr txBox="1">
            <a:spLocks/>
          </p:cNvSpPr>
          <p:nvPr/>
        </p:nvSpPr>
        <p:spPr>
          <a:xfrm>
            <a:off x="120570" y="2972420"/>
            <a:ext cx="3514826" cy="12693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Access point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MakePico</a:t>
            </a: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ESP32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</a:t>
            </a:r>
            <a:r>
              <a:rPr lang="en-US" sz="18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Tensilica</a:t>
            </a: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3DCB9BA5-648B-0194-8108-D32E22699E63}"/>
              </a:ext>
            </a:extLst>
          </p:cNvPr>
          <p:cNvSpPr txBox="1">
            <a:spLocks/>
          </p:cNvSpPr>
          <p:nvPr/>
        </p:nvSpPr>
        <p:spPr>
          <a:xfrm>
            <a:off x="5709145" y="5043473"/>
            <a:ext cx="3992325" cy="40607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Neopixels</a:t>
            </a:r>
            <a:endParaRPr lang="en-US" sz="18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Micro ESP32-C3 (RISC V)</a:t>
            </a:r>
            <a:endParaRPr lang="en-US" sz="18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NL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21D5E0D1-D6D5-7006-BAAB-ADD5110DB387}"/>
              </a:ext>
            </a:extLst>
          </p:cNvPr>
          <p:cNvSpPr txBox="1">
            <a:spLocks/>
          </p:cNvSpPr>
          <p:nvPr/>
        </p:nvSpPr>
        <p:spPr>
          <a:xfrm>
            <a:off x="2785410" y="5655500"/>
            <a:ext cx="2606499" cy="40607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RFID 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card reader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Pi Pico W (Cortex-M)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NL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9A9BF4D-12DB-B39B-9455-AFE9F9D5CA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9145" y="2658129"/>
            <a:ext cx="2372537" cy="233472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20AC28-D645-EDD5-E22F-63BEFE5E49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5168" y="3356654"/>
            <a:ext cx="2098280" cy="202453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8CDF02B-426C-BA8D-8658-1871F1C1E2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570" y="993137"/>
            <a:ext cx="1502611" cy="192642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77763DE-E089-5B56-E99A-1F62D09C7C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55325" y="3405080"/>
            <a:ext cx="1840249" cy="222908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1435E2C-F20E-13E7-BEF0-4AAC955874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24454" y="2552886"/>
            <a:ext cx="739708" cy="67907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EB3257C-483E-322E-DA43-319485A0B3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25559" y="1878487"/>
            <a:ext cx="739708" cy="67907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0F8EA4F-438C-65B0-7CC9-F9F3764BA3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36370" y="2588483"/>
            <a:ext cx="739708" cy="67907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E994E33-C4F4-9E12-C374-EE3C266F69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2912" y="218483"/>
            <a:ext cx="739708" cy="679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3411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FB09177F-2440-C068-59F2-3C5FBC486D96}"/>
              </a:ext>
            </a:extLst>
          </p:cNvPr>
          <p:cNvSpPr txBox="1">
            <a:spLocks/>
          </p:cNvSpPr>
          <p:nvPr/>
        </p:nvSpPr>
        <p:spPr>
          <a:xfrm>
            <a:off x="731520" y="312559"/>
            <a:ext cx="10607039" cy="12693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6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</a:t>
            </a:r>
            <a:r>
              <a:rPr lang="en-US" sz="6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ome target Chips/Boards</a:t>
            </a:r>
          </a:p>
          <a:p>
            <a:endParaRPr lang="en-NL" sz="6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B03320AF-EDFB-AE3B-A1FC-5D2430CF36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1966761"/>
              </p:ext>
            </p:extLst>
          </p:nvPr>
        </p:nvGraphicFramePr>
        <p:xfrm>
          <a:off x="304796" y="1598685"/>
          <a:ext cx="11623967" cy="429491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92075">
                  <a:extLst>
                    <a:ext uri="{9D8B030D-6E8A-4147-A177-3AD203B41FA5}">
                      <a16:colId xmlns:a16="http://schemas.microsoft.com/office/drawing/2014/main" val="2930151570"/>
                    </a:ext>
                  </a:extLst>
                </a:gridCol>
                <a:gridCol w="914845">
                  <a:extLst>
                    <a:ext uri="{9D8B030D-6E8A-4147-A177-3AD203B41FA5}">
                      <a16:colId xmlns:a16="http://schemas.microsoft.com/office/drawing/2014/main" val="1683291010"/>
                    </a:ext>
                  </a:extLst>
                </a:gridCol>
                <a:gridCol w="889049">
                  <a:extLst>
                    <a:ext uri="{9D8B030D-6E8A-4147-A177-3AD203B41FA5}">
                      <a16:colId xmlns:a16="http://schemas.microsoft.com/office/drawing/2014/main" val="2670189273"/>
                    </a:ext>
                  </a:extLst>
                </a:gridCol>
                <a:gridCol w="942484">
                  <a:extLst>
                    <a:ext uri="{9D8B030D-6E8A-4147-A177-3AD203B41FA5}">
                      <a16:colId xmlns:a16="http://schemas.microsoft.com/office/drawing/2014/main" val="687597332"/>
                    </a:ext>
                  </a:extLst>
                </a:gridCol>
                <a:gridCol w="1211503">
                  <a:extLst>
                    <a:ext uri="{9D8B030D-6E8A-4147-A177-3AD203B41FA5}">
                      <a16:colId xmlns:a16="http://schemas.microsoft.com/office/drawing/2014/main" val="2932659585"/>
                    </a:ext>
                  </a:extLst>
                </a:gridCol>
                <a:gridCol w="1026322">
                  <a:extLst>
                    <a:ext uri="{9D8B030D-6E8A-4147-A177-3AD203B41FA5}">
                      <a16:colId xmlns:a16="http://schemas.microsoft.com/office/drawing/2014/main" val="3217922488"/>
                    </a:ext>
                  </a:extLst>
                </a:gridCol>
                <a:gridCol w="1193997">
                  <a:extLst>
                    <a:ext uri="{9D8B030D-6E8A-4147-A177-3AD203B41FA5}">
                      <a16:colId xmlns:a16="http://schemas.microsoft.com/office/drawing/2014/main" val="1529991371"/>
                    </a:ext>
                  </a:extLst>
                </a:gridCol>
                <a:gridCol w="1050275">
                  <a:extLst>
                    <a:ext uri="{9D8B030D-6E8A-4147-A177-3AD203B41FA5}">
                      <a16:colId xmlns:a16="http://schemas.microsoft.com/office/drawing/2014/main" val="138257721"/>
                    </a:ext>
                  </a:extLst>
                </a:gridCol>
                <a:gridCol w="1305473">
                  <a:extLst>
                    <a:ext uri="{9D8B030D-6E8A-4147-A177-3AD203B41FA5}">
                      <a16:colId xmlns:a16="http://schemas.microsoft.com/office/drawing/2014/main" val="60321692"/>
                    </a:ext>
                  </a:extLst>
                </a:gridCol>
                <a:gridCol w="1697944">
                  <a:extLst>
                    <a:ext uri="{9D8B030D-6E8A-4147-A177-3AD203B41FA5}">
                      <a16:colId xmlns:a16="http://schemas.microsoft.com/office/drawing/2014/main" val="3973063429"/>
                    </a:ext>
                  </a:extLst>
                </a:gridCol>
              </a:tblGrid>
              <a:tr h="33037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name</a:t>
                      </a:r>
                      <a:endParaRPr lang="en-NL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price</a:t>
                      </a:r>
                      <a:endParaRPr lang="en-NL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RAM</a:t>
                      </a:r>
                      <a:endParaRPr lang="en-NL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FLASH</a:t>
                      </a:r>
                      <a:endParaRPr lang="en-NL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Clock MHz</a:t>
                      </a:r>
                      <a:endParaRPr lang="en-NL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RAM free</a:t>
                      </a:r>
                      <a:endParaRPr lang="en-NL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Flash free</a:t>
                      </a:r>
                      <a:endParaRPr lang="en-NL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Wireless</a:t>
                      </a:r>
                      <a:endParaRPr lang="en-NL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Notes</a:t>
                      </a:r>
                      <a:endParaRPr lang="en-NL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Conclusion</a:t>
                      </a:r>
                      <a:endParaRPr lang="en-NL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7064523"/>
                  </a:ext>
                </a:extLst>
              </a:tr>
              <a:tr h="33037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Nano 33 BLE</a:t>
                      </a:r>
                      <a:endParaRPr lang="en-NL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35.00</a:t>
                      </a:r>
                      <a:endParaRPr lang="en-NL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256 kb</a:t>
                      </a:r>
                      <a:endParaRPr lang="en-NL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 Mb</a:t>
                      </a:r>
                      <a:endParaRPr lang="en-NL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64</a:t>
                      </a:r>
                      <a:endParaRPr lang="en-NL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?</a:t>
                      </a:r>
                      <a:endParaRPr lang="en-NL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?</a:t>
                      </a:r>
                      <a:endParaRPr lang="en-NL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  <a:endParaRPr lang="en-NL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peripherals</a:t>
                      </a:r>
                      <a:endParaRPr lang="en-NL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 REPL</a:t>
                      </a:r>
                      <a:endParaRPr lang="en-NL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33968815"/>
                  </a:ext>
                </a:extLst>
              </a:tr>
              <a:tr h="33037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Teensy 4.1</a:t>
                      </a:r>
                      <a:endParaRPr lang="en-NL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36.00</a:t>
                      </a:r>
                      <a:endParaRPr lang="en-NL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 Mb</a:t>
                      </a:r>
                      <a:endParaRPr lang="en-NL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 Mb</a:t>
                      </a:r>
                      <a:endParaRPr lang="en-NL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600</a:t>
                      </a:r>
                      <a:endParaRPr lang="en-NL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744 Kb</a:t>
                      </a:r>
                      <a:endParaRPr lang="en-NL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 Mb</a:t>
                      </a:r>
                      <a:endParaRPr lang="en-NL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  <a:endParaRPr lang="en-NL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I/O</a:t>
                      </a:r>
                      <a:endParaRPr lang="en-NL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Spacy, -W -B</a:t>
                      </a:r>
                      <a:endParaRPr lang="en-NL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3691515"/>
                  </a:ext>
                </a:extLst>
              </a:tr>
              <a:tr h="33037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Pi Pico</a:t>
                      </a:r>
                      <a:endParaRPr lang="en-NL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5.00</a:t>
                      </a:r>
                      <a:endParaRPr lang="en-NL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264 Kb</a:t>
                      </a:r>
                      <a:endParaRPr lang="en-NL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… 16 Mb</a:t>
                      </a:r>
                      <a:endParaRPr lang="en-NL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133 (2)</a:t>
                      </a:r>
                      <a:endParaRPr lang="en-NL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185 Kb</a:t>
                      </a:r>
                      <a:endParaRPr lang="en-NL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1.4 Mb</a:t>
                      </a:r>
                      <a:endParaRPr lang="en-NL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  <a:endParaRPr lang="en-NL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PIO</a:t>
                      </a:r>
                      <a:endParaRPr lang="en-NL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OK</a:t>
                      </a:r>
                      <a:endParaRPr lang="en-NL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3022487"/>
                  </a:ext>
                </a:extLst>
              </a:tr>
              <a:tr h="33037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Pi Pico W</a:t>
                      </a:r>
                      <a:endParaRPr lang="en-NL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8.00</a:t>
                      </a:r>
                      <a:endParaRPr lang="en-NL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264 Kb</a:t>
                      </a:r>
                      <a:endParaRPr lang="en-NL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… 16 Mb</a:t>
                      </a:r>
                      <a:endParaRPr lang="en-NL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133 (2)</a:t>
                      </a:r>
                      <a:endParaRPr lang="en-NL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159 Kb</a:t>
                      </a:r>
                      <a:endParaRPr lang="en-NL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848 Kb</a:t>
                      </a:r>
                      <a:endParaRPr lang="en-NL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 (B)</a:t>
                      </a:r>
                      <a:endParaRPr lang="en-NL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PIO </a:t>
                      </a:r>
                      <a:endParaRPr lang="en-NL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OK, preferred</a:t>
                      </a:r>
                      <a:endParaRPr lang="en-NL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1406031"/>
                  </a:ext>
                </a:extLst>
              </a:tr>
              <a:tr h="33037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ESP32</a:t>
                      </a:r>
                      <a:endParaRPr lang="en-NL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7.00</a:t>
                      </a:r>
                      <a:endParaRPr lang="en-NL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320 Kb</a:t>
                      </a:r>
                      <a:endParaRPr lang="en-NL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… 16 Mb</a:t>
                      </a:r>
                      <a:endParaRPr lang="en-NL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160/240 (2)</a:t>
                      </a:r>
                      <a:endParaRPr lang="en-NL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106 Kb</a:t>
                      </a:r>
                      <a:endParaRPr lang="en-NL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 Mb</a:t>
                      </a:r>
                      <a:endParaRPr lang="en-NL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W, B</a:t>
                      </a:r>
                      <a:endParaRPr lang="en-NL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NL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OK</a:t>
                      </a:r>
                      <a:endParaRPr lang="en-NL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9946517"/>
                  </a:ext>
                </a:extLst>
              </a:tr>
              <a:tr h="33037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ESP32 spiram</a:t>
                      </a:r>
                      <a:endParaRPr lang="en-NL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7.00</a:t>
                      </a:r>
                      <a:endParaRPr lang="en-NL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 Mb</a:t>
                      </a:r>
                      <a:endParaRPr lang="en-NL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… 16 Mb</a:t>
                      </a:r>
                      <a:endParaRPr lang="en-NL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160/240</a:t>
                      </a:r>
                      <a:endParaRPr lang="en-NL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4086 Kb</a:t>
                      </a:r>
                      <a:endParaRPr lang="en-NL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 Mb</a:t>
                      </a:r>
                      <a:endParaRPr lang="en-NL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W, B</a:t>
                      </a:r>
                      <a:endParaRPr lang="en-NL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NL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OK</a:t>
                      </a:r>
                      <a:endParaRPr lang="en-NL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0066715"/>
                  </a:ext>
                </a:extLst>
              </a:tr>
              <a:tr h="33037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ESP32 C3</a:t>
                      </a:r>
                      <a:endParaRPr lang="en-NL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7.00</a:t>
                      </a:r>
                      <a:endParaRPr lang="en-NL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400 Kb</a:t>
                      </a:r>
                      <a:endParaRPr lang="en-NL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… 16 Mb</a:t>
                      </a:r>
                      <a:endParaRPr lang="en-NL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160</a:t>
                      </a:r>
                      <a:endParaRPr lang="en-NL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122 Kb</a:t>
                      </a:r>
                      <a:endParaRPr lang="en-NL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NL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W, B</a:t>
                      </a:r>
                      <a:endParaRPr lang="en-NL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NL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OK</a:t>
                      </a:r>
                      <a:endParaRPr lang="en-NL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8594502"/>
                  </a:ext>
                </a:extLst>
              </a:tr>
              <a:tr h="33037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ESP8266</a:t>
                      </a:r>
                      <a:endParaRPr lang="en-NL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5.00</a:t>
                      </a:r>
                      <a:endParaRPr lang="en-NL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80 Kb</a:t>
                      </a:r>
                      <a:endParaRPr lang="en-NL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… 4 Mb</a:t>
                      </a:r>
                      <a:endParaRPr lang="en-NL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80/160</a:t>
                      </a:r>
                      <a:endParaRPr lang="en-NL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33 Kb</a:t>
                      </a:r>
                      <a:endParaRPr lang="en-NL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 Mb</a:t>
                      </a:r>
                      <a:endParaRPr lang="en-NL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W, B</a:t>
                      </a:r>
                      <a:endParaRPr lang="en-NL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NL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Limited, use .mpy</a:t>
                      </a:r>
                      <a:endParaRPr lang="en-NL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01352620"/>
                  </a:ext>
                </a:extLst>
              </a:tr>
              <a:tr h="33037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micro:bit</a:t>
                      </a: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v1</a:t>
                      </a:r>
                      <a:endParaRPr lang="en-NL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Obsolete</a:t>
                      </a:r>
                      <a:endParaRPr lang="en-NL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 Kb</a:t>
                      </a:r>
                      <a:endParaRPr lang="en-NL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256 </a:t>
                      </a: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Kb</a:t>
                      </a:r>
                      <a:endParaRPr lang="en-NL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 +</a:t>
                      </a:r>
                      <a:endParaRPr lang="en-NL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 Kb</a:t>
                      </a:r>
                      <a:endParaRPr lang="en-NL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~ 30 Kb?</a:t>
                      </a:r>
                      <a:endParaRPr lang="en-NL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W, B</a:t>
                      </a:r>
                      <a:endParaRPr lang="en-NL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 .</a:t>
                      </a: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mpy</a:t>
                      </a: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dirs</a:t>
                      </a:r>
                      <a:endParaRPr lang="en-NL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Toy</a:t>
                      </a:r>
                      <a:endParaRPr lang="en-NL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5519215"/>
                  </a:ext>
                </a:extLst>
              </a:tr>
              <a:tr h="33037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micro:bit v2</a:t>
                      </a:r>
                      <a:endParaRPr lang="en-NL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18.50</a:t>
                      </a:r>
                      <a:endParaRPr lang="en-NL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L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128</a:t>
                      </a:r>
                      <a:r>
                        <a:rPr lang="en-US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Kb</a:t>
                      </a:r>
                      <a:endParaRPr lang="en-NL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512 Kb</a:t>
                      </a:r>
                      <a:endParaRPr lang="en-NL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L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64</a:t>
                      </a:r>
                      <a:r>
                        <a:rPr lang="en-US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+</a:t>
                      </a:r>
                      <a:endParaRPr lang="en-NL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62 Kb</a:t>
                      </a:r>
                      <a:endParaRPr lang="en-NL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~ 30 Kb?</a:t>
                      </a:r>
                      <a:endParaRPr lang="en-NL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W, B</a:t>
                      </a:r>
                      <a:endParaRPr lang="en-NL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 .mpy, dirs</a:t>
                      </a:r>
                      <a:endParaRPr lang="en-NL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Toy</a:t>
                      </a:r>
                      <a:endParaRPr lang="en-NL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10776446"/>
                  </a:ext>
                </a:extLst>
              </a:tr>
              <a:tr h="33037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W600</a:t>
                      </a:r>
                      <a:endParaRPr lang="en-NL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2.00</a:t>
                      </a:r>
                      <a:endParaRPr lang="en-NL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288 Kb</a:t>
                      </a:r>
                      <a:endParaRPr lang="en-NL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 Mb</a:t>
                      </a:r>
                      <a:endParaRPr lang="en-NL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80</a:t>
                      </a:r>
                      <a:endParaRPr lang="en-NL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32 Kb ?</a:t>
                      </a:r>
                      <a:endParaRPr lang="en-NL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32 Kb ?</a:t>
                      </a:r>
                      <a:endParaRPr lang="en-NL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</a:t>
                      </a:r>
                      <a:endParaRPr lang="en-NL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NL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Thonny errors</a:t>
                      </a:r>
                      <a:endParaRPr lang="en-NL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89626302"/>
                  </a:ext>
                </a:extLst>
              </a:tr>
              <a:tr h="33037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Kendrite</a:t>
                      </a: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K210</a:t>
                      </a:r>
                      <a:endParaRPr lang="en-NL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40.00</a:t>
                      </a:r>
                      <a:endParaRPr lang="en-NL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 Mb</a:t>
                      </a:r>
                      <a:endParaRPr lang="en-NL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 Mb</a:t>
                      </a:r>
                      <a:endParaRPr lang="en-NL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400 (2)</a:t>
                      </a:r>
                      <a:endParaRPr lang="en-NL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2320 Kb</a:t>
                      </a:r>
                      <a:endParaRPr lang="en-NL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NL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  <a:endParaRPr lang="en-NL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 flash?</a:t>
                      </a:r>
                      <a:endParaRPr lang="en-NL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Thonny</a:t>
                      </a: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errors</a:t>
                      </a:r>
                      <a:endParaRPr lang="en-NL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167393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857103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FB09177F-2440-C068-59F2-3C5FBC486D96}"/>
              </a:ext>
            </a:extLst>
          </p:cNvPr>
          <p:cNvSpPr txBox="1">
            <a:spLocks/>
          </p:cNvSpPr>
          <p:nvPr/>
        </p:nvSpPr>
        <p:spPr>
          <a:xfrm>
            <a:off x="731520" y="312559"/>
            <a:ext cx="10607039" cy="12693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6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Still a</a:t>
            </a:r>
            <a:r>
              <a:rPr lang="en-US" sz="6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micro-controller?</a:t>
            </a:r>
          </a:p>
          <a:p>
            <a:endParaRPr lang="en-NL" sz="6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4894A6B4-6E20-BE87-29BC-EBAAFCF6F873}"/>
              </a:ext>
            </a:extLst>
          </p:cNvPr>
          <p:cNvSpPr txBox="1">
            <a:spLocks/>
          </p:cNvSpPr>
          <p:nvPr/>
        </p:nvSpPr>
        <p:spPr>
          <a:xfrm>
            <a:off x="2605538" y="5551895"/>
            <a:ext cx="10445335" cy="3827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Aft>
                <a:spcPts val="800"/>
              </a:spcAft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FLASH and general logic require different (optimal) chip processes</a:t>
            </a:r>
            <a:endParaRPr lang="en-US" sz="18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l">
              <a:lnSpc>
                <a:spcPct val="100000"/>
              </a:lnSpc>
            </a:pPr>
            <a:endParaRPr lang="en-NL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F44E0ABB-2B5A-3C3D-3921-FDAA7E0DE70A}"/>
              </a:ext>
            </a:extLst>
          </p:cNvPr>
          <p:cNvSpPr txBox="1">
            <a:spLocks/>
          </p:cNvSpPr>
          <p:nvPr/>
        </p:nvSpPr>
        <p:spPr>
          <a:xfrm>
            <a:off x="945944" y="3966431"/>
            <a:ext cx="4489837" cy="3298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Traditional single-chip micro-controller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8E3C841B-4BEA-29C0-1D45-B5BF6E6554C0}"/>
              </a:ext>
            </a:extLst>
          </p:cNvPr>
          <p:cNvSpPr txBox="1">
            <a:spLocks/>
          </p:cNvSpPr>
          <p:nvPr/>
        </p:nvSpPr>
        <p:spPr>
          <a:xfrm>
            <a:off x="945944" y="2757431"/>
            <a:ext cx="3997117" cy="111220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12700"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CPU, MMU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RAM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FLASH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I/O, other peripherals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NL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F32AA4F5-BB30-13AB-67E2-DF8BAE67732E}"/>
              </a:ext>
            </a:extLst>
          </p:cNvPr>
          <p:cNvSpPr txBox="1">
            <a:spLocks/>
          </p:cNvSpPr>
          <p:nvPr/>
        </p:nvSpPr>
        <p:spPr>
          <a:xfrm>
            <a:off x="6211166" y="2731906"/>
            <a:ext cx="2579134" cy="111220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12700"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CPU, MMU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RAM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small FLASH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I/O, other peripherals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NL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36188EDA-B57B-24FF-84E1-D2AFB442B388}"/>
              </a:ext>
            </a:extLst>
          </p:cNvPr>
          <p:cNvSpPr txBox="1">
            <a:spLocks/>
          </p:cNvSpPr>
          <p:nvPr/>
        </p:nvSpPr>
        <p:spPr>
          <a:xfrm>
            <a:off x="10164416" y="2731906"/>
            <a:ext cx="1534735" cy="111220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12700"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Large external Flash</a:t>
            </a:r>
            <a:endParaRPr lang="en-US" sz="18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NL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Arrow: Left-Right 14">
            <a:extLst>
              <a:ext uri="{FF2B5EF4-FFF2-40B4-BE49-F238E27FC236}">
                <a16:creationId xmlns:a16="http://schemas.microsoft.com/office/drawing/2014/main" id="{7B032733-0921-2BC0-F8E0-FC4112B2A96D}"/>
              </a:ext>
            </a:extLst>
          </p:cNvPr>
          <p:cNvSpPr/>
          <p:nvPr/>
        </p:nvSpPr>
        <p:spPr>
          <a:xfrm>
            <a:off x="8790300" y="3096652"/>
            <a:ext cx="1374116" cy="382711"/>
          </a:xfrm>
          <a:prstGeom prst="left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F900C897-34B5-9C56-D7BD-F9E6F413457C}"/>
              </a:ext>
            </a:extLst>
          </p:cNvPr>
          <p:cNvSpPr txBox="1">
            <a:spLocks/>
          </p:cNvSpPr>
          <p:nvPr/>
        </p:nvSpPr>
        <p:spPr>
          <a:xfrm>
            <a:off x="6211166" y="3942590"/>
            <a:ext cx="4489837" cy="3298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‘micro-controller’ with external FLASH chip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8F6A0F07-19E0-FA6E-081B-20EAFBB870B3}"/>
              </a:ext>
            </a:extLst>
          </p:cNvPr>
          <p:cNvSpPr txBox="1">
            <a:spLocks/>
          </p:cNvSpPr>
          <p:nvPr/>
        </p:nvSpPr>
        <p:spPr>
          <a:xfrm>
            <a:off x="6211166" y="4570751"/>
            <a:ext cx="4489837" cy="3298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ESP8266, ESP32, RP2040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B5B3881A-699B-5B20-B8FF-0CFCAE796125}"/>
              </a:ext>
            </a:extLst>
          </p:cNvPr>
          <p:cNvSpPr txBox="1">
            <a:spLocks/>
          </p:cNvSpPr>
          <p:nvPr/>
        </p:nvSpPr>
        <p:spPr>
          <a:xfrm>
            <a:off x="945943" y="4588757"/>
            <a:ext cx="4489837" cy="3298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AVR, PIC, most Cortex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DF75454-27C5-ABD5-3A8E-7D857E847A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1179" y="1964157"/>
            <a:ext cx="1198892" cy="74331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9E7E1C4-E6CC-A613-7084-1768DD659D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8631" y="1939352"/>
            <a:ext cx="1198893" cy="74331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A6D5342-C65D-BF56-A136-F03F790DBE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7818" y="1918501"/>
            <a:ext cx="850741" cy="759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5498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FB09177F-2440-C068-59F2-3C5FBC486D96}"/>
              </a:ext>
            </a:extLst>
          </p:cNvPr>
          <p:cNvSpPr txBox="1">
            <a:spLocks/>
          </p:cNvSpPr>
          <p:nvPr/>
        </p:nvSpPr>
        <p:spPr>
          <a:xfrm>
            <a:off x="731520" y="312559"/>
            <a:ext cx="10607039" cy="12693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6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Limitations</a:t>
            </a:r>
            <a:endParaRPr lang="en-US" sz="66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NL" sz="6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E9952CDC-5E72-A973-CB54-28AB29324E4B}"/>
              </a:ext>
            </a:extLst>
          </p:cNvPr>
          <p:cNvSpPr txBox="1">
            <a:spLocks/>
          </p:cNvSpPr>
          <p:nvPr/>
        </p:nvSpPr>
        <p:spPr>
          <a:xfrm>
            <a:off x="463297" y="1477587"/>
            <a:ext cx="10875262" cy="44419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Uses a lot of RAM, especially for graphics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Speed is low (compared to running native code) and can be unpredictable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Some timing-based HW interface protocols (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neopixels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dallas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one-wire, DHT11) are not feasible in native Python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Some doubts about running longer time (memory fragmentation), needs occasional 2</a:t>
            </a:r>
            <a:r>
              <a:rPr lang="en-US" sz="1800" baseline="300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nd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start 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</a:t>
            </a:r>
            <a:endParaRPr lang="en-US" sz="18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Needs more expensive hardware (than a native-code application)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Might use more power (than a native-code application)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Organization is MUCH smaller than python.org (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hobbyistic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Some standard libraries are not available and/or impractical (CPU &amp; memory load)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Not all ports are equal (especially in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WiFi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details and built-in HW libraries)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No multi-threading (except when multiple CPUs are available)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Type hints don’t seem to be implemented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NL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17147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FB09177F-2440-C068-59F2-3C5FBC486D96}"/>
              </a:ext>
            </a:extLst>
          </p:cNvPr>
          <p:cNvSpPr txBox="1">
            <a:spLocks/>
          </p:cNvSpPr>
          <p:nvPr/>
        </p:nvSpPr>
        <p:spPr>
          <a:xfrm>
            <a:off x="374904" y="312559"/>
            <a:ext cx="11494008" cy="12693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6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Timing / performance</a:t>
            </a:r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12FDEA31-18BD-C5E1-AF48-04E3547476FB}"/>
              </a:ext>
            </a:extLst>
          </p:cNvPr>
          <p:cNvSpPr txBox="1">
            <a:spLocks/>
          </p:cNvSpPr>
          <p:nvPr/>
        </p:nvSpPr>
        <p:spPr>
          <a:xfrm>
            <a:off x="2265521" y="1681427"/>
            <a:ext cx="8478981" cy="156946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How much time do you have to do something simple?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1’s of clock cycles: hardware peripherals, assembler, RP2040 PIO’s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10-100’s of clock cycles : C, C++, Rust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1000’s of clock cycles: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MicroPython</a:t>
            </a:r>
            <a:endParaRPr lang="en-US" sz="18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US" sz="18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NL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Picture 2" descr="Tutorial: Adafruit WS2812B NeoPixels with the Freescale FRDM-K64F Board –  Part 3: Concepts | MCU on Eclipse">
            <a:extLst>
              <a:ext uri="{FF2B5EF4-FFF2-40B4-BE49-F238E27FC236}">
                <a16:creationId xmlns:a16="http://schemas.microsoft.com/office/drawing/2014/main" id="{B3B6D7BE-6B56-A05B-B1B8-F0C24848FA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6985" y="3541753"/>
            <a:ext cx="6788894" cy="2174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70D605D-A79D-D7A1-22FC-5AB072C647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121" y="3503478"/>
            <a:ext cx="4793444" cy="2213269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4B8B5069-FD9C-616D-0473-484EF76FC386}"/>
              </a:ext>
            </a:extLst>
          </p:cNvPr>
          <p:cNvSpPr txBox="1">
            <a:spLocks/>
          </p:cNvSpPr>
          <p:nvPr/>
        </p:nvSpPr>
        <p:spPr>
          <a:xfrm>
            <a:off x="176121" y="5816263"/>
            <a:ext cx="4793443" cy="3725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Servo: 1000 – 2000 µS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US" sz="18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NL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6E9F6F96-FB06-7701-4962-24C0B8505F5A}"/>
              </a:ext>
            </a:extLst>
          </p:cNvPr>
          <p:cNvSpPr txBox="1">
            <a:spLocks/>
          </p:cNvSpPr>
          <p:nvPr/>
        </p:nvSpPr>
        <p:spPr>
          <a:xfrm>
            <a:off x="5226985" y="5816262"/>
            <a:ext cx="6788894" cy="3725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Neopixel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 0.35 – 0.9 µS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US" sz="18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NL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8262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FB09177F-2440-C068-59F2-3C5FBC486D96}"/>
              </a:ext>
            </a:extLst>
          </p:cNvPr>
          <p:cNvSpPr txBox="1">
            <a:spLocks/>
          </p:cNvSpPr>
          <p:nvPr/>
        </p:nvSpPr>
        <p:spPr>
          <a:xfrm>
            <a:off x="731520" y="312559"/>
            <a:ext cx="10607039" cy="12693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6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Deviations from </a:t>
            </a:r>
            <a:r>
              <a:rPr lang="en-US" sz="6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CPython</a:t>
            </a:r>
            <a:endParaRPr lang="en-US" sz="66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NL" sz="6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9558645F-C39C-0AC5-3422-A6BDB168272C}"/>
              </a:ext>
            </a:extLst>
          </p:cNvPr>
          <p:cNvSpPr txBox="1">
            <a:spLocks/>
          </p:cNvSpPr>
          <p:nvPr/>
        </p:nvSpPr>
        <p:spPr>
          <a:xfrm>
            <a:off x="5549347" y="6429527"/>
            <a:ext cx="5698957" cy="4152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Aft>
                <a:spcPts val="800"/>
              </a:spcAft>
            </a:pPr>
            <a:r>
              <a:rPr lang="en-US" sz="14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Source: https://docs.micropython.org/en/latest/genrst</a:t>
            </a:r>
            <a:endParaRPr lang="en-NL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0F842B-3EA6-0A39-2638-7EF626FD63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5738" y="1389888"/>
            <a:ext cx="6736037" cy="4864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5575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FB09177F-2440-C068-59F2-3C5FBC486D96}"/>
              </a:ext>
            </a:extLst>
          </p:cNvPr>
          <p:cNvSpPr txBox="1">
            <a:spLocks/>
          </p:cNvSpPr>
          <p:nvPr/>
        </p:nvSpPr>
        <p:spPr>
          <a:xfrm>
            <a:off x="731520" y="312559"/>
            <a:ext cx="10607039" cy="12693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6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 micro-processor</a:t>
            </a:r>
          </a:p>
          <a:p>
            <a:endParaRPr lang="en-NL" sz="6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013E5989-09B8-233C-D7DA-9A1FF84286A3}"/>
              </a:ext>
            </a:extLst>
          </p:cNvPr>
          <p:cNvSpPr txBox="1">
            <a:spLocks/>
          </p:cNvSpPr>
          <p:nvPr/>
        </p:nvSpPr>
        <p:spPr>
          <a:xfrm>
            <a:off x="551411" y="2581965"/>
            <a:ext cx="5893869" cy="2226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 micro-processor is: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CPU only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What is in your desktop, laptop, server, mobile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$$$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Optimized for processing power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Uses external ROM, RAM, peripherals, ...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Needs LOTS of power (and often cooling)</a:t>
            </a:r>
          </a:p>
        </p:txBody>
      </p:sp>
      <p:pic>
        <p:nvPicPr>
          <p:cNvPr id="4098" name="Picture 2" descr="The microprocessor turns 50">
            <a:extLst>
              <a:ext uri="{FF2B5EF4-FFF2-40B4-BE49-F238E27FC236}">
                <a16:creationId xmlns:a16="http://schemas.microsoft.com/office/drawing/2014/main" id="{C89C0A28-D018-FD7B-61E1-AA792535BB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0541" y="1769223"/>
            <a:ext cx="1568826" cy="1046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Types and Evolution of Microprocessor and Interfacing">
            <a:extLst>
              <a:ext uri="{FF2B5EF4-FFF2-40B4-BE49-F238E27FC236}">
                <a16:creationId xmlns:a16="http://schemas.microsoft.com/office/drawing/2014/main" id="{090DADE1-EEE2-055D-1CDE-ED905EBC50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826" y="3971813"/>
            <a:ext cx="2917970" cy="2573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rrow: Down 4">
            <a:extLst>
              <a:ext uri="{FF2B5EF4-FFF2-40B4-BE49-F238E27FC236}">
                <a16:creationId xmlns:a16="http://schemas.microsoft.com/office/drawing/2014/main" id="{54F3EFD9-3238-A645-B85D-BC1099B85D58}"/>
              </a:ext>
            </a:extLst>
          </p:cNvPr>
          <p:cNvSpPr/>
          <p:nvPr/>
        </p:nvSpPr>
        <p:spPr>
          <a:xfrm>
            <a:off x="8861613" y="2971760"/>
            <a:ext cx="359619" cy="834696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EB2E5639-8159-0B8F-1EE6-2BCCD563E530}"/>
              </a:ext>
            </a:extLst>
          </p:cNvPr>
          <p:cNvSpPr txBox="1">
            <a:spLocks/>
          </p:cNvSpPr>
          <p:nvPr/>
        </p:nvSpPr>
        <p:spPr>
          <a:xfrm>
            <a:off x="9221232" y="3073708"/>
            <a:ext cx="1199417" cy="4660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faster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1A2129FE-FC31-3769-CEA2-73115359314A}"/>
              </a:ext>
            </a:extLst>
          </p:cNvPr>
          <p:cNvSpPr txBox="1">
            <a:spLocks/>
          </p:cNvSpPr>
          <p:nvPr/>
        </p:nvSpPr>
        <p:spPr>
          <a:xfrm>
            <a:off x="9818878" y="1769224"/>
            <a:ext cx="1821711" cy="11802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1971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0.1 MIPS 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4 bits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3834E78B-7468-36A4-D6A9-3EB6FF63FD37}"/>
              </a:ext>
            </a:extLst>
          </p:cNvPr>
          <p:cNvSpPr txBox="1">
            <a:spLocks/>
          </p:cNvSpPr>
          <p:nvPr/>
        </p:nvSpPr>
        <p:spPr>
          <a:xfrm>
            <a:off x="10631560" y="4588691"/>
            <a:ext cx="1821711" cy="137617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2022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300 GIPS 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64 bits</a:t>
            </a:r>
          </a:p>
        </p:txBody>
      </p:sp>
    </p:spTree>
    <p:extLst>
      <p:ext uri="{BB962C8B-B14F-4D97-AF65-F5344CB8AC3E}">
        <p14:creationId xmlns:p14="http://schemas.microsoft.com/office/powerpoint/2010/main" val="35646400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FB09177F-2440-C068-59F2-3C5FBC486D96}"/>
              </a:ext>
            </a:extLst>
          </p:cNvPr>
          <p:cNvSpPr txBox="1">
            <a:spLocks/>
          </p:cNvSpPr>
          <p:nvPr/>
        </p:nvSpPr>
        <p:spPr>
          <a:xfrm>
            <a:off x="731520" y="312559"/>
            <a:ext cx="10607039" cy="12693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6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Application areas</a:t>
            </a:r>
            <a:endParaRPr lang="en-US" sz="66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NL" sz="6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E9952CDC-5E72-A973-CB54-28AB29324E4B}"/>
              </a:ext>
            </a:extLst>
          </p:cNvPr>
          <p:cNvSpPr txBox="1">
            <a:spLocks/>
          </p:cNvSpPr>
          <p:nvPr/>
        </p:nvSpPr>
        <p:spPr>
          <a:xfrm>
            <a:off x="2666171" y="2467910"/>
            <a:ext cx="7946411" cy="29907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Faster development outweighs extra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hardsware</a:t>
            </a:r>
            <a:endParaRPr lang="en-US" sz="18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Tinkering (hobby, education, exploratory work, lab setting)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Prototyping, proof-of-concepts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Testing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Small series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When a knowledgeable end-user must do some configuration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NL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55260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FB09177F-2440-C068-59F2-3C5FBC486D96}"/>
              </a:ext>
            </a:extLst>
          </p:cNvPr>
          <p:cNvSpPr txBox="1">
            <a:spLocks/>
          </p:cNvSpPr>
          <p:nvPr/>
        </p:nvSpPr>
        <p:spPr>
          <a:xfrm>
            <a:off x="731520" y="312559"/>
            <a:ext cx="10607039" cy="12693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6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Caveats</a:t>
            </a:r>
            <a:endParaRPr lang="en-US" sz="66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E9952CDC-5E72-A973-CB54-28AB29324E4B}"/>
              </a:ext>
            </a:extLst>
          </p:cNvPr>
          <p:cNvSpPr txBox="1">
            <a:spLocks/>
          </p:cNvSpPr>
          <p:nvPr/>
        </p:nvSpPr>
        <p:spPr>
          <a:xfrm>
            <a:off x="975915" y="2190819"/>
            <a:ext cx="10607039" cy="325900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Some chips claim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MicroPython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support but don’t fully deliver (W600, K210).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Be sure to save your work on your PC (too)!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An uploaded file is sometimes not recognized as newer (solution: add a space and download)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Thonny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sometimes crashes (especially on communication problems – don’t pull the cable!)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During import, the *source* of the module must fit in RAM, so large files might need to be split up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Different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MicroPython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versions and ports can be subtly different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NL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54800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FB09177F-2440-C068-59F2-3C5FBC486D96}"/>
              </a:ext>
            </a:extLst>
          </p:cNvPr>
          <p:cNvSpPr txBox="1">
            <a:spLocks/>
          </p:cNvSpPr>
          <p:nvPr/>
        </p:nvSpPr>
        <p:spPr>
          <a:xfrm>
            <a:off x="731520" y="312559"/>
            <a:ext cx="10607039" cy="12693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6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Not discussed</a:t>
            </a:r>
            <a:endParaRPr lang="en-US" sz="66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E9952CDC-5E72-A973-CB54-28AB29324E4B}"/>
              </a:ext>
            </a:extLst>
          </p:cNvPr>
          <p:cNvSpPr txBox="1">
            <a:spLocks/>
          </p:cNvSpPr>
          <p:nvPr/>
        </p:nvSpPr>
        <p:spPr>
          <a:xfrm>
            <a:off x="731520" y="2091428"/>
            <a:ext cx="10607039" cy="325900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Wireless REPL (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WiFi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Embedding native code in the interpreter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Thonny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alternatives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Pre-compiling (also to protect your IP) with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mpy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-cross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CircuitPython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 proprietary variation by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AdaFruit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very similar but some irritating differences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NL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75655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FB09177F-2440-C068-59F2-3C5FBC486D96}"/>
              </a:ext>
            </a:extLst>
          </p:cNvPr>
          <p:cNvSpPr txBox="1">
            <a:spLocks/>
          </p:cNvSpPr>
          <p:nvPr/>
        </p:nvSpPr>
        <p:spPr>
          <a:xfrm>
            <a:off x="453224" y="498089"/>
            <a:ext cx="10607039" cy="12693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6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Max7219 demo</a:t>
            </a:r>
          </a:p>
          <a:p>
            <a:endParaRPr lang="en-NL" sz="6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9601CA-4C81-CF73-4A26-D131CFCF64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2975" y="4499938"/>
            <a:ext cx="6219825" cy="1638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5C05DD7-DB4D-8069-2FB4-DC15DF8D8B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841" y="2039571"/>
            <a:ext cx="11900637" cy="2352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8591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FB09177F-2440-C068-59F2-3C5FBC486D96}"/>
              </a:ext>
            </a:extLst>
          </p:cNvPr>
          <p:cNvSpPr txBox="1">
            <a:spLocks/>
          </p:cNvSpPr>
          <p:nvPr/>
        </p:nvSpPr>
        <p:spPr>
          <a:xfrm>
            <a:off x="731520" y="312559"/>
            <a:ext cx="10607039" cy="12693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6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 micro-controller</a:t>
            </a:r>
          </a:p>
          <a:p>
            <a:endParaRPr lang="en-NL" sz="6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19F432A1-5A3F-51EC-0C34-3D07F8054B21}"/>
              </a:ext>
            </a:extLst>
          </p:cNvPr>
          <p:cNvSpPr txBox="1">
            <a:spLocks/>
          </p:cNvSpPr>
          <p:nvPr/>
        </p:nvSpPr>
        <p:spPr>
          <a:xfrm>
            <a:off x="455614" y="2088067"/>
            <a:ext cx="9430511" cy="27743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 micro-</a:t>
            </a:r>
            <a:r>
              <a:rPr lang="en-US" sz="1800" b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controller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is 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 single* chip with CPU, RAM, FLASH, I/O, …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Cheap, small, low-power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Used for embedded, r</a:t>
            </a: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eal-time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(Much) less resources than a desktop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What you find 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 almost everything that is not a computer</a:t>
            </a:r>
            <a:endParaRPr lang="en-US" sz="18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NL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4894A6B4-6E20-BE87-29BC-EBAAFCF6F873}"/>
              </a:ext>
            </a:extLst>
          </p:cNvPr>
          <p:cNvSpPr txBox="1">
            <a:spLocks/>
          </p:cNvSpPr>
          <p:nvPr/>
        </p:nvSpPr>
        <p:spPr>
          <a:xfrm>
            <a:off x="0" y="6080434"/>
            <a:ext cx="10445335" cy="3827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Aft>
                <a:spcPts val="800"/>
              </a:spcAft>
            </a:pPr>
            <a:r>
              <a:rPr lang="en-US" sz="1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* </a:t>
            </a:r>
            <a:r>
              <a:rPr lang="en-US" sz="14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Next slide</a:t>
            </a:r>
            <a:endParaRPr lang="en-US" sz="14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l">
              <a:lnSpc>
                <a:spcPct val="100000"/>
              </a:lnSpc>
            </a:pPr>
            <a:endParaRPr lang="en-NL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1BFBAA1-8639-67D3-6DD2-1B2601E38B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4838" y="3852362"/>
            <a:ext cx="3476846" cy="1858679"/>
          </a:xfrm>
          <a:prstGeom prst="rect">
            <a:avLst/>
          </a:prstGeom>
        </p:spPr>
      </p:pic>
      <p:pic>
        <p:nvPicPr>
          <p:cNvPr id="8" name="Picture 2" descr="The microprocessor turns 50">
            <a:extLst>
              <a:ext uri="{FF2B5EF4-FFF2-40B4-BE49-F238E27FC236}">
                <a16:creationId xmlns:a16="http://schemas.microsoft.com/office/drawing/2014/main" id="{E8AE40AD-67EE-C95B-0A20-E7C6CCC750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1219" y="1748764"/>
            <a:ext cx="1017182" cy="678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Subtitle 2">
            <a:extLst>
              <a:ext uri="{FF2B5EF4-FFF2-40B4-BE49-F238E27FC236}">
                <a16:creationId xmlns:a16="http://schemas.microsoft.com/office/drawing/2014/main" id="{F44E0ABB-2B5A-3C3D-3921-FDAA7E0DE70A}"/>
              </a:ext>
            </a:extLst>
          </p:cNvPr>
          <p:cNvSpPr txBox="1">
            <a:spLocks/>
          </p:cNvSpPr>
          <p:nvPr/>
        </p:nvSpPr>
        <p:spPr>
          <a:xfrm>
            <a:off x="9435952" y="2858299"/>
            <a:ext cx="1512423" cy="3552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Include more</a:t>
            </a:r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81861A41-67D3-5D8F-2BDD-F24F69724E2A}"/>
              </a:ext>
            </a:extLst>
          </p:cNvPr>
          <p:cNvSpPr/>
          <p:nvPr/>
        </p:nvSpPr>
        <p:spPr>
          <a:xfrm>
            <a:off x="8862522" y="2654624"/>
            <a:ext cx="434575" cy="999460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9FB2C4FB-C524-4554-3EEB-E1F439A8B90A}"/>
              </a:ext>
            </a:extLst>
          </p:cNvPr>
          <p:cNvSpPr txBox="1">
            <a:spLocks/>
          </p:cNvSpPr>
          <p:nvPr/>
        </p:nvSpPr>
        <p:spPr>
          <a:xfrm>
            <a:off x="9614905" y="1720933"/>
            <a:ext cx="1821711" cy="11802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1971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CPU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136EDF2D-FF9C-1B20-D296-28FB2183173E}"/>
              </a:ext>
            </a:extLst>
          </p:cNvPr>
          <p:cNvSpPr txBox="1">
            <a:spLocks/>
          </p:cNvSpPr>
          <p:nvPr/>
        </p:nvSpPr>
        <p:spPr>
          <a:xfrm>
            <a:off x="10423297" y="3875155"/>
            <a:ext cx="1821711" cy="235552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2022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CPU, MMU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ROM, RAM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GPIO, A/D, D/A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I2C, SPI, I2S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….</a:t>
            </a:r>
          </a:p>
        </p:txBody>
      </p:sp>
    </p:spTree>
    <p:extLst>
      <p:ext uri="{BB962C8B-B14F-4D97-AF65-F5344CB8AC3E}">
        <p14:creationId xmlns:p14="http://schemas.microsoft.com/office/powerpoint/2010/main" val="10821383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ubtitle 2">
            <a:extLst>
              <a:ext uri="{FF2B5EF4-FFF2-40B4-BE49-F238E27FC236}">
                <a16:creationId xmlns:a16="http://schemas.microsoft.com/office/drawing/2014/main" id="{79B470A5-BEE7-7BBD-BCEC-5D3612C63C81}"/>
              </a:ext>
            </a:extLst>
          </p:cNvPr>
          <p:cNvSpPr txBox="1">
            <a:spLocks/>
          </p:cNvSpPr>
          <p:nvPr/>
        </p:nvSpPr>
        <p:spPr>
          <a:xfrm>
            <a:off x="2801323" y="2727444"/>
            <a:ext cx="3114357" cy="5386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Interprets</a:t>
            </a:r>
            <a:endParaRPr lang="en-US" sz="18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NL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7D931B1F-F428-ADC2-336E-31148A1C8109}"/>
              </a:ext>
            </a:extLst>
          </p:cNvPr>
          <p:cNvSpPr txBox="1">
            <a:spLocks/>
          </p:cNvSpPr>
          <p:nvPr/>
        </p:nvSpPr>
        <p:spPr>
          <a:xfrm>
            <a:off x="6677508" y="2659409"/>
            <a:ext cx="3114357" cy="5386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Runs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NL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09177F-2440-C068-59F2-3C5FBC486D96}"/>
              </a:ext>
            </a:extLst>
          </p:cNvPr>
          <p:cNvSpPr txBox="1">
            <a:spLocks/>
          </p:cNvSpPr>
          <p:nvPr/>
        </p:nvSpPr>
        <p:spPr>
          <a:xfrm>
            <a:off x="731520" y="312559"/>
            <a:ext cx="10607039" cy="12693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6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Interpreter</a:t>
            </a:r>
            <a:r>
              <a:rPr lang="en-US" sz="6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</a:p>
          <a:p>
            <a:endParaRPr lang="en-NL" sz="6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4" descr="Types and Evolution of Microprocessor and Interfacing">
            <a:extLst>
              <a:ext uri="{FF2B5EF4-FFF2-40B4-BE49-F238E27FC236}">
                <a16:creationId xmlns:a16="http://schemas.microsoft.com/office/drawing/2014/main" id="{CE9EC204-87C0-5645-92AE-6603C61969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6765" y="1833100"/>
            <a:ext cx="3114357" cy="2746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Some source code examples in FLOW016 dataset which may cause mistakes... |  Download Scientific Diagram">
            <a:extLst>
              <a:ext uri="{FF2B5EF4-FFF2-40B4-BE49-F238E27FC236}">
                <a16:creationId xmlns:a16="http://schemas.microsoft.com/office/drawing/2014/main" id="{5CC11292-2DFB-853D-ECDC-DFD2E3C24E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157" y="1833099"/>
            <a:ext cx="3152549" cy="2746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224D0DD5-1489-9BE0-4226-7354CF8E4B2B}"/>
              </a:ext>
            </a:extLst>
          </p:cNvPr>
          <p:cNvSpPr txBox="1">
            <a:spLocks/>
          </p:cNvSpPr>
          <p:nvPr/>
        </p:nvSpPr>
        <p:spPr>
          <a:xfrm>
            <a:off x="417157" y="4696497"/>
            <a:ext cx="3152549" cy="5386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Source code</a:t>
            </a:r>
            <a:endParaRPr lang="en-US" sz="18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NL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EDC7CFAF-403A-16C6-7F59-AB22E7C962AA}"/>
              </a:ext>
            </a:extLst>
          </p:cNvPr>
          <p:cNvSpPr txBox="1">
            <a:spLocks/>
          </p:cNvSpPr>
          <p:nvPr/>
        </p:nvSpPr>
        <p:spPr>
          <a:xfrm>
            <a:off x="8756765" y="4696497"/>
            <a:ext cx="3114357" cy="5386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CPU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NL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BA529B73-72FB-D5FC-AEC7-8C675FA9DA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5766" y="1833098"/>
            <a:ext cx="2746841" cy="2746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ubtitle 2">
            <a:extLst>
              <a:ext uri="{FF2B5EF4-FFF2-40B4-BE49-F238E27FC236}">
                <a16:creationId xmlns:a16="http://schemas.microsoft.com/office/drawing/2014/main" id="{8647B07D-DA05-50D8-D1CC-7218E115F40F}"/>
              </a:ext>
            </a:extLst>
          </p:cNvPr>
          <p:cNvSpPr txBox="1">
            <a:spLocks/>
          </p:cNvSpPr>
          <p:nvPr/>
        </p:nvSpPr>
        <p:spPr>
          <a:xfrm>
            <a:off x="4538821" y="4696497"/>
            <a:ext cx="3114357" cy="5386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Interpreter</a:t>
            </a:r>
            <a:endParaRPr lang="en-US" sz="18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NL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AA9A6E82-317E-A53A-ABF7-FF46EE5052D4}"/>
              </a:ext>
            </a:extLst>
          </p:cNvPr>
          <p:cNvSpPr/>
          <p:nvPr/>
        </p:nvSpPr>
        <p:spPr>
          <a:xfrm rot="10800000">
            <a:off x="7712606" y="3024956"/>
            <a:ext cx="804071" cy="387281"/>
          </a:xfrm>
          <a:prstGeom prst="rightArrow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C4CB61FB-E295-64E6-1864-533DB8738FAC}"/>
              </a:ext>
            </a:extLst>
          </p:cNvPr>
          <p:cNvSpPr/>
          <p:nvPr/>
        </p:nvSpPr>
        <p:spPr>
          <a:xfrm rot="10800000">
            <a:off x="3809793" y="3055059"/>
            <a:ext cx="1026043" cy="387281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F737340-023C-8D5E-B9C7-9588BC0FDF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55224" y="5439023"/>
            <a:ext cx="1003079" cy="811519"/>
          </a:xfrm>
          <a:prstGeom prst="rect">
            <a:avLst/>
          </a:prstGeom>
        </p:spPr>
      </p:pic>
      <p:sp>
        <p:nvSpPr>
          <p:cNvPr id="19" name="Arrow: Up-Down 18">
            <a:extLst>
              <a:ext uri="{FF2B5EF4-FFF2-40B4-BE49-F238E27FC236}">
                <a16:creationId xmlns:a16="http://schemas.microsoft.com/office/drawing/2014/main" id="{6F4CE809-32C5-3AB2-F353-9A1D6410FAF5}"/>
              </a:ext>
            </a:extLst>
          </p:cNvPr>
          <p:cNvSpPr/>
          <p:nvPr/>
        </p:nvSpPr>
        <p:spPr>
          <a:xfrm rot="18894545">
            <a:off x="7607640" y="4250633"/>
            <a:ext cx="265227" cy="1322673"/>
          </a:xfrm>
          <a:prstGeom prst="up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047672EA-5D23-3913-1474-84FDB4ECDD5E}"/>
              </a:ext>
            </a:extLst>
          </p:cNvPr>
          <p:cNvSpPr txBox="1">
            <a:spLocks/>
          </p:cNvSpPr>
          <p:nvPr/>
        </p:nvSpPr>
        <p:spPr>
          <a:xfrm>
            <a:off x="5915678" y="5179642"/>
            <a:ext cx="3114357" cy="5386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interaction</a:t>
            </a:r>
            <a:endParaRPr lang="en-US" sz="18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NL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3022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ubtitle 2">
            <a:extLst>
              <a:ext uri="{FF2B5EF4-FFF2-40B4-BE49-F238E27FC236}">
                <a16:creationId xmlns:a16="http://schemas.microsoft.com/office/drawing/2014/main" id="{79B470A5-BEE7-7BBD-BCEC-5D3612C63C81}"/>
              </a:ext>
            </a:extLst>
          </p:cNvPr>
          <p:cNvSpPr txBox="1">
            <a:spLocks/>
          </p:cNvSpPr>
          <p:nvPr/>
        </p:nvSpPr>
        <p:spPr>
          <a:xfrm>
            <a:off x="2056632" y="2048602"/>
            <a:ext cx="3114357" cy="5386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Translates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NL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7D931B1F-F428-ADC2-336E-31148A1C8109}"/>
              </a:ext>
            </a:extLst>
          </p:cNvPr>
          <p:cNvSpPr txBox="1">
            <a:spLocks/>
          </p:cNvSpPr>
          <p:nvPr/>
        </p:nvSpPr>
        <p:spPr>
          <a:xfrm>
            <a:off x="6117563" y="2085896"/>
            <a:ext cx="3114357" cy="5386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Runs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NL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09177F-2440-C068-59F2-3C5FBC486D96}"/>
              </a:ext>
            </a:extLst>
          </p:cNvPr>
          <p:cNvSpPr txBox="1">
            <a:spLocks/>
          </p:cNvSpPr>
          <p:nvPr/>
        </p:nvSpPr>
        <p:spPr>
          <a:xfrm>
            <a:off x="731520" y="312559"/>
            <a:ext cx="10607039" cy="12693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6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Compiler</a:t>
            </a:r>
            <a:r>
              <a:rPr lang="en-US" sz="6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</a:p>
          <a:p>
            <a:endParaRPr lang="en-NL" sz="6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4" descr="Types and Evolution of Microprocessor and Interfacing">
            <a:extLst>
              <a:ext uri="{FF2B5EF4-FFF2-40B4-BE49-F238E27FC236}">
                <a16:creationId xmlns:a16="http://schemas.microsoft.com/office/drawing/2014/main" id="{CE9EC204-87C0-5645-92AE-6603C61969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1920" y="1773337"/>
            <a:ext cx="2699794" cy="2381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Some source code examples in FLOW016 dataset which may cause mistakes... |  Download Scientific Diagram">
            <a:extLst>
              <a:ext uri="{FF2B5EF4-FFF2-40B4-BE49-F238E27FC236}">
                <a16:creationId xmlns:a16="http://schemas.microsoft.com/office/drawing/2014/main" id="{5CC11292-2DFB-853D-ECDC-DFD2E3C24E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157" y="1592814"/>
            <a:ext cx="2384166" cy="2077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224D0DD5-1489-9BE0-4226-7354CF8E4B2B}"/>
              </a:ext>
            </a:extLst>
          </p:cNvPr>
          <p:cNvSpPr txBox="1">
            <a:spLocks/>
          </p:cNvSpPr>
          <p:nvPr/>
        </p:nvSpPr>
        <p:spPr>
          <a:xfrm>
            <a:off x="6062" y="3818195"/>
            <a:ext cx="3152549" cy="5386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Source code</a:t>
            </a:r>
            <a:endParaRPr lang="en-US" sz="18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NL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EDC7CFAF-403A-16C6-7F59-AB22E7C962AA}"/>
              </a:ext>
            </a:extLst>
          </p:cNvPr>
          <p:cNvSpPr txBox="1">
            <a:spLocks/>
          </p:cNvSpPr>
          <p:nvPr/>
        </p:nvSpPr>
        <p:spPr>
          <a:xfrm>
            <a:off x="9024638" y="4345961"/>
            <a:ext cx="3114357" cy="5386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CPU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NL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BA529B73-72FB-D5FC-AEC7-8C675FA9DA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6206" y="1890524"/>
            <a:ext cx="1759794" cy="1759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ubtitle 2">
            <a:extLst>
              <a:ext uri="{FF2B5EF4-FFF2-40B4-BE49-F238E27FC236}">
                <a16:creationId xmlns:a16="http://schemas.microsoft.com/office/drawing/2014/main" id="{8647B07D-DA05-50D8-D1CC-7218E115F40F}"/>
              </a:ext>
            </a:extLst>
          </p:cNvPr>
          <p:cNvSpPr txBox="1">
            <a:spLocks/>
          </p:cNvSpPr>
          <p:nvPr/>
        </p:nvSpPr>
        <p:spPr>
          <a:xfrm>
            <a:off x="3617445" y="3734606"/>
            <a:ext cx="3114357" cy="5386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Compiler</a:t>
            </a:r>
            <a:endParaRPr lang="en-US" sz="18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NL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AA9A6E82-317E-A53A-ABF7-FF46EE5052D4}"/>
              </a:ext>
            </a:extLst>
          </p:cNvPr>
          <p:cNvSpPr/>
          <p:nvPr/>
        </p:nvSpPr>
        <p:spPr>
          <a:xfrm rot="10800000">
            <a:off x="6178522" y="2455028"/>
            <a:ext cx="2859151" cy="387281"/>
          </a:xfrm>
          <a:prstGeom prst="rightArrow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C4CB61FB-E295-64E6-1864-533DB8738FAC}"/>
              </a:ext>
            </a:extLst>
          </p:cNvPr>
          <p:cNvSpPr/>
          <p:nvPr/>
        </p:nvSpPr>
        <p:spPr>
          <a:xfrm>
            <a:off x="3128245" y="2455029"/>
            <a:ext cx="1026043" cy="387281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F737340-023C-8D5E-B9C7-9588BC0FDF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2591" y="5092871"/>
            <a:ext cx="1003079" cy="811519"/>
          </a:xfrm>
          <a:prstGeom prst="rect">
            <a:avLst/>
          </a:prstGeom>
        </p:spPr>
      </p:pic>
      <p:sp>
        <p:nvSpPr>
          <p:cNvPr id="19" name="Arrow: Up-Down 18">
            <a:extLst>
              <a:ext uri="{FF2B5EF4-FFF2-40B4-BE49-F238E27FC236}">
                <a16:creationId xmlns:a16="http://schemas.microsoft.com/office/drawing/2014/main" id="{6F4CE809-32C5-3AB2-F353-9A1D6410FAF5}"/>
              </a:ext>
            </a:extLst>
          </p:cNvPr>
          <p:cNvSpPr/>
          <p:nvPr/>
        </p:nvSpPr>
        <p:spPr>
          <a:xfrm rot="16200000">
            <a:off x="4878029" y="4828052"/>
            <a:ext cx="265227" cy="1348872"/>
          </a:xfrm>
          <a:prstGeom prst="up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2C793912-04AF-A344-65BA-2F78BFE281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1905" y="4523714"/>
            <a:ext cx="1759794" cy="1759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EA9BBFD1-B6AC-020B-BC7A-600D53C2F6AE}"/>
              </a:ext>
            </a:extLst>
          </p:cNvPr>
          <p:cNvSpPr/>
          <p:nvPr/>
        </p:nvSpPr>
        <p:spPr>
          <a:xfrm rot="3302606">
            <a:off x="5574377" y="3798660"/>
            <a:ext cx="1026043" cy="387281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938C540D-AD8A-BEFD-E05B-318110B8691F}"/>
              </a:ext>
            </a:extLst>
          </p:cNvPr>
          <p:cNvSpPr txBox="1">
            <a:spLocks/>
          </p:cNvSpPr>
          <p:nvPr/>
        </p:nvSpPr>
        <p:spPr>
          <a:xfrm>
            <a:off x="5216103" y="6282181"/>
            <a:ext cx="3114357" cy="5386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Application</a:t>
            </a:r>
            <a:endParaRPr lang="en-US" sz="18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NL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13914592-674B-9003-41EF-A15F9332D6FF}"/>
              </a:ext>
            </a:extLst>
          </p:cNvPr>
          <p:cNvSpPr/>
          <p:nvPr/>
        </p:nvSpPr>
        <p:spPr>
          <a:xfrm rot="8597396">
            <a:off x="7300849" y="4230996"/>
            <a:ext cx="1840429" cy="387281"/>
          </a:xfrm>
          <a:prstGeom prst="rightArrow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3CA2E815-794C-31C9-6424-17AA94971990}"/>
              </a:ext>
            </a:extLst>
          </p:cNvPr>
          <p:cNvSpPr txBox="1">
            <a:spLocks/>
          </p:cNvSpPr>
          <p:nvPr/>
        </p:nvSpPr>
        <p:spPr>
          <a:xfrm>
            <a:off x="6381832" y="3836197"/>
            <a:ext cx="3114357" cy="5386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Runs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NL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BF68F3FC-8E0C-8D88-9457-FB8B3E49DBC9}"/>
              </a:ext>
            </a:extLst>
          </p:cNvPr>
          <p:cNvSpPr txBox="1">
            <a:spLocks/>
          </p:cNvSpPr>
          <p:nvPr/>
        </p:nvSpPr>
        <p:spPr>
          <a:xfrm>
            <a:off x="3394961" y="5635860"/>
            <a:ext cx="3114357" cy="5386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interaction</a:t>
            </a:r>
            <a:endParaRPr lang="en-US" sz="18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NL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11821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Some source code examples in FLOW016 dataset which may cause mistakes... |  Download Scientific Diagram">
            <a:extLst>
              <a:ext uri="{FF2B5EF4-FFF2-40B4-BE49-F238E27FC236}">
                <a16:creationId xmlns:a16="http://schemas.microsoft.com/office/drawing/2014/main" id="{5CC11292-2DFB-853D-ECDC-DFD2E3C24E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202" y="1773337"/>
            <a:ext cx="2384166" cy="2077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7D931B1F-F428-ADC2-336E-31148A1C8109}"/>
              </a:ext>
            </a:extLst>
          </p:cNvPr>
          <p:cNvSpPr txBox="1">
            <a:spLocks/>
          </p:cNvSpPr>
          <p:nvPr/>
        </p:nvSpPr>
        <p:spPr>
          <a:xfrm>
            <a:off x="6117563" y="2085896"/>
            <a:ext cx="3114357" cy="5386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Runs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NL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09177F-2440-C068-59F2-3C5FBC486D96}"/>
              </a:ext>
            </a:extLst>
          </p:cNvPr>
          <p:cNvSpPr txBox="1">
            <a:spLocks/>
          </p:cNvSpPr>
          <p:nvPr/>
        </p:nvSpPr>
        <p:spPr>
          <a:xfrm>
            <a:off x="731520" y="312559"/>
            <a:ext cx="10607039" cy="12693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6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Compiler / Interpreter</a:t>
            </a:r>
            <a:r>
              <a:rPr lang="en-US" sz="6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</a:p>
          <a:p>
            <a:endParaRPr lang="en-NL" sz="6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4" descr="Types and Evolution of Microprocessor and Interfacing">
            <a:extLst>
              <a:ext uri="{FF2B5EF4-FFF2-40B4-BE49-F238E27FC236}">
                <a16:creationId xmlns:a16="http://schemas.microsoft.com/office/drawing/2014/main" id="{CE9EC204-87C0-5645-92AE-6603C61969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1920" y="1773337"/>
            <a:ext cx="2699794" cy="2381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224D0DD5-1489-9BE0-4226-7354CF8E4B2B}"/>
              </a:ext>
            </a:extLst>
          </p:cNvPr>
          <p:cNvSpPr txBox="1">
            <a:spLocks/>
          </p:cNvSpPr>
          <p:nvPr/>
        </p:nvSpPr>
        <p:spPr>
          <a:xfrm>
            <a:off x="51116" y="3985042"/>
            <a:ext cx="3152549" cy="5386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Source code</a:t>
            </a:r>
            <a:endParaRPr lang="en-US" sz="18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NL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EDC7CFAF-403A-16C6-7F59-AB22E7C962AA}"/>
              </a:ext>
            </a:extLst>
          </p:cNvPr>
          <p:cNvSpPr txBox="1">
            <a:spLocks/>
          </p:cNvSpPr>
          <p:nvPr/>
        </p:nvSpPr>
        <p:spPr>
          <a:xfrm>
            <a:off x="9163224" y="4229941"/>
            <a:ext cx="3114357" cy="5386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CPU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NL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BA529B73-72FB-D5FC-AEC7-8C675FA9DA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6206" y="1890524"/>
            <a:ext cx="1759794" cy="1759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ubtitle 2">
            <a:extLst>
              <a:ext uri="{FF2B5EF4-FFF2-40B4-BE49-F238E27FC236}">
                <a16:creationId xmlns:a16="http://schemas.microsoft.com/office/drawing/2014/main" id="{8647B07D-DA05-50D8-D1CC-7218E115F40F}"/>
              </a:ext>
            </a:extLst>
          </p:cNvPr>
          <p:cNvSpPr txBox="1">
            <a:spLocks/>
          </p:cNvSpPr>
          <p:nvPr/>
        </p:nvSpPr>
        <p:spPr>
          <a:xfrm>
            <a:off x="3594253" y="1485035"/>
            <a:ext cx="3114357" cy="5386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Compiler</a:t>
            </a:r>
            <a:endParaRPr lang="en-US" sz="18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NL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AA9A6E82-317E-A53A-ABF7-FF46EE5052D4}"/>
              </a:ext>
            </a:extLst>
          </p:cNvPr>
          <p:cNvSpPr/>
          <p:nvPr/>
        </p:nvSpPr>
        <p:spPr>
          <a:xfrm rot="10800000">
            <a:off x="6178522" y="2455028"/>
            <a:ext cx="2859151" cy="387281"/>
          </a:xfrm>
          <a:prstGeom prst="rightArrow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C4CB61FB-E295-64E6-1864-533DB8738FAC}"/>
              </a:ext>
            </a:extLst>
          </p:cNvPr>
          <p:cNvSpPr/>
          <p:nvPr/>
        </p:nvSpPr>
        <p:spPr>
          <a:xfrm>
            <a:off x="3128245" y="2455029"/>
            <a:ext cx="1026043" cy="387281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79B470A5-BEE7-7BBD-BCEC-5D3612C63C81}"/>
              </a:ext>
            </a:extLst>
          </p:cNvPr>
          <p:cNvSpPr txBox="1">
            <a:spLocks/>
          </p:cNvSpPr>
          <p:nvPr/>
        </p:nvSpPr>
        <p:spPr>
          <a:xfrm>
            <a:off x="2056632" y="2048602"/>
            <a:ext cx="3114357" cy="5386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Translates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NL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F737340-023C-8D5E-B9C7-9588BC0FDF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36561" y="4889169"/>
            <a:ext cx="1003079" cy="811519"/>
          </a:xfrm>
          <a:prstGeom prst="rect">
            <a:avLst/>
          </a:prstGeom>
        </p:spPr>
      </p:pic>
      <p:sp>
        <p:nvSpPr>
          <p:cNvPr id="19" name="Arrow: Up-Down 18">
            <a:extLst>
              <a:ext uri="{FF2B5EF4-FFF2-40B4-BE49-F238E27FC236}">
                <a16:creationId xmlns:a16="http://schemas.microsoft.com/office/drawing/2014/main" id="{6F4CE809-32C5-3AB2-F353-9A1D6410FAF5}"/>
              </a:ext>
            </a:extLst>
          </p:cNvPr>
          <p:cNvSpPr/>
          <p:nvPr/>
        </p:nvSpPr>
        <p:spPr>
          <a:xfrm rot="16200000">
            <a:off x="8329285" y="4769314"/>
            <a:ext cx="265227" cy="1224087"/>
          </a:xfrm>
          <a:prstGeom prst="up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2C793912-04AF-A344-65BA-2F78BFE281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4352" y="4123681"/>
            <a:ext cx="1759794" cy="1759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EA9BBFD1-B6AC-020B-BC7A-600D53C2F6AE}"/>
              </a:ext>
            </a:extLst>
          </p:cNvPr>
          <p:cNvSpPr/>
          <p:nvPr/>
        </p:nvSpPr>
        <p:spPr>
          <a:xfrm rot="7811524">
            <a:off x="3829440" y="3792808"/>
            <a:ext cx="1132323" cy="387281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938C540D-AD8A-BEFD-E05B-318110B8691F}"/>
              </a:ext>
            </a:extLst>
          </p:cNvPr>
          <p:cNvSpPr txBox="1">
            <a:spLocks/>
          </p:cNvSpPr>
          <p:nvPr/>
        </p:nvSpPr>
        <p:spPr>
          <a:xfrm>
            <a:off x="5371969" y="5883475"/>
            <a:ext cx="3114357" cy="5386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Interpreter / Virtual Machine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NL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13914592-674B-9003-41EF-A15F9332D6FF}"/>
              </a:ext>
            </a:extLst>
          </p:cNvPr>
          <p:cNvSpPr/>
          <p:nvPr/>
        </p:nvSpPr>
        <p:spPr>
          <a:xfrm rot="8050663">
            <a:off x="7517894" y="3948791"/>
            <a:ext cx="1711300" cy="387281"/>
          </a:xfrm>
          <a:prstGeom prst="rightArrow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3CA2E815-794C-31C9-6424-17AA94971990}"/>
              </a:ext>
            </a:extLst>
          </p:cNvPr>
          <p:cNvSpPr txBox="1">
            <a:spLocks/>
          </p:cNvSpPr>
          <p:nvPr/>
        </p:nvSpPr>
        <p:spPr>
          <a:xfrm>
            <a:off x="5719773" y="3881054"/>
            <a:ext cx="3114357" cy="5386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Runs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NL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BF68F3FC-8E0C-8D88-9457-FB8B3E49DBC9}"/>
              </a:ext>
            </a:extLst>
          </p:cNvPr>
          <p:cNvSpPr txBox="1">
            <a:spLocks/>
          </p:cNvSpPr>
          <p:nvPr/>
        </p:nvSpPr>
        <p:spPr>
          <a:xfrm>
            <a:off x="2141671" y="5869357"/>
            <a:ext cx="3114357" cy="5386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Intermediate code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NL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FC3753A-C87A-7C23-79EE-DFB07A7AFB2F}"/>
              </a:ext>
            </a:extLst>
          </p:cNvPr>
          <p:cNvGrpSpPr/>
          <p:nvPr/>
        </p:nvGrpSpPr>
        <p:grpSpPr>
          <a:xfrm>
            <a:off x="2892578" y="4355016"/>
            <a:ext cx="1559235" cy="1559235"/>
            <a:chOff x="806649" y="4615297"/>
            <a:chExt cx="1559235" cy="1559235"/>
          </a:xfrm>
        </p:grpSpPr>
        <p:pic>
          <p:nvPicPr>
            <p:cNvPr id="21" name="Picture 4">
              <a:extLst>
                <a:ext uri="{FF2B5EF4-FFF2-40B4-BE49-F238E27FC236}">
                  <a16:creationId xmlns:a16="http://schemas.microsoft.com/office/drawing/2014/main" id="{338A5BC3-74D7-1143-B259-2EFFC9CFC1E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6649" y="4615297"/>
              <a:ext cx="1559235" cy="15592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0A207DE4-BBD9-87A6-9E49-1420EBCB601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244879" y="4946846"/>
              <a:ext cx="736085" cy="712910"/>
            </a:xfrm>
            <a:prstGeom prst="rect">
              <a:avLst/>
            </a:prstGeom>
          </p:spPr>
        </p:pic>
      </p:grpSp>
      <p:sp>
        <p:nvSpPr>
          <p:cNvPr id="23" name="Subtitle 2">
            <a:extLst>
              <a:ext uri="{FF2B5EF4-FFF2-40B4-BE49-F238E27FC236}">
                <a16:creationId xmlns:a16="http://schemas.microsoft.com/office/drawing/2014/main" id="{646F8DB1-4047-7974-9A79-814DE7EF6BCB}"/>
              </a:ext>
            </a:extLst>
          </p:cNvPr>
          <p:cNvSpPr txBox="1">
            <a:spLocks/>
          </p:cNvSpPr>
          <p:nvPr/>
        </p:nvSpPr>
        <p:spPr>
          <a:xfrm>
            <a:off x="6929147" y="4918994"/>
            <a:ext cx="3114357" cy="5386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interaction</a:t>
            </a:r>
            <a:endParaRPr lang="en-US" sz="18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NL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9CD0311C-2F8D-542C-D028-238D8A1121BE}"/>
              </a:ext>
            </a:extLst>
          </p:cNvPr>
          <p:cNvSpPr/>
          <p:nvPr/>
        </p:nvSpPr>
        <p:spPr>
          <a:xfrm rot="10800000">
            <a:off x="4571688" y="4841614"/>
            <a:ext cx="1299454" cy="387281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5" name="Subtitle 2">
            <a:extLst>
              <a:ext uri="{FF2B5EF4-FFF2-40B4-BE49-F238E27FC236}">
                <a16:creationId xmlns:a16="http://schemas.microsoft.com/office/drawing/2014/main" id="{78D71721-EACB-9E03-B389-007C0785636D}"/>
              </a:ext>
            </a:extLst>
          </p:cNvPr>
          <p:cNvSpPr txBox="1">
            <a:spLocks/>
          </p:cNvSpPr>
          <p:nvPr/>
        </p:nvSpPr>
        <p:spPr>
          <a:xfrm>
            <a:off x="3708460" y="4521515"/>
            <a:ext cx="3114357" cy="5386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Interprets</a:t>
            </a:r>
            <a:endParaRPr lang="en-US" sz="18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NL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02290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FB09177F-2440-C068-59F2-3C5FBC486D96}"/>
              </a:ext>
            </a:extLst>
          </p:cNvPr>
          <p:cNvSpPr txBox="1">
            <a:spLocks/>
          </p:cNvSpPr>
          <p:nvPr/>
        </p:nvSpPr>
        <p:spPr>
          <a:xfrm>
            <a:off x="731520" y="312559"/>
            <a:ext cx="10607039" cy="12693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6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Compiler </a:t>
            </a:r>
            <a:r>
              <a:rPr lang="en-US" sz="6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</a:t>
            </a:r>
            <a:r>
              <a:rPr lang="en-US" sz="6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Interpreter</a:t>
            </a:r>
            <a:r>
              <a:rPr lang="en-US" sz="6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</a:p>
          <a:p>
            <a:endParaRPr lang="en-NL" sz="6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6BA91EA7-A031-A88C-A733-4246F5614263}"/>
              </a:ext>
            </a:extLst>
          </p:cNvPr>
          <p:cNvSpPr txBox="1">
            <a:spLocks/>
          </p:cNvSpPr>
          <p:nvPr/>
        </p:nvSpPr>
        <p:spPr>
          <a:xfrm>
            <a:off x="731519" y="2769480"/>
            <a:ext cx="10607039" cy="25000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Compiler translates (and validates)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Processor or interpreter executes the result of the translation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High-performance languages (typically) compile to CPU instructions (‘run native’)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US" sz="18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Python (typically) compile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 to Python byte-code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Which is then interpreted by the Python byte-code interpreter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NL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43297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FB09177F-2440-C068-59F2-3C5FBC486D96}"/>
              </a:ext>
            </a:extLst>
          </p:cNvPr>
          <p:cNvSpPr txBox="1">
            <a:spLocks/>
          </p:cNvSpPr>
          <p:nvPr/>
        </p:nvSpPr>
        <p:spPr>
          <a:xfrm>
            <a:off x="731520" y="312559"/>
            <a:ext cx="10607039" cy="12693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6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Python’s place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075BD634-6E4E-2061-D652-A82C2AA83082}"/>
              </a:ext>
            </a:extLst>
          </p:cNvPr>
          <p:cNvSpPr txBox="1">
            <a:spLocks/>
          </p:cNvSpPr>
          <p:nvPr/>
        </p:nvSpPr>
        <p:spPr>
          <a:xfrm>
            <a:off x="160711" y="2187207"/>
            <a:ext cx="9430511" cy="25000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Run-time typed, memory managed ‘scripting’ languages: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Make it easy to do things that ought to be simple.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The programming language for the rest of the population.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Programming for non-programmers.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Get results quickly.*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(at the cost of run-time performance)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Not ideal for larger applications.</a:t>
            </a:r>
            <a:endParaRPr lang="en-US" sz="16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l">
              <a:lnSpc>
                <a:spcPct val="100000"/>
              </a:lnSpc>
              <a:spcAft>
                <a:spcPts val="600"/>
              </a:spcAft>
            </a:pPr>
            <a:endParaRPr lang="en-NL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5F191CEC-3580-34DD-5D01-5619145F3733}"/>
              </a:ext>
            </a:extLst>
          </p:cNvPr>
          <p:cNvSpPr txBox="1">
            <a:spLocks/>
          </p:cNvSpPr>
          <p:nvPr/>
        </p:nvSpPr>
        <p:spPr>
          <a:xfrm>
            <a:off x="5923722" y="4342610"/>
            <a:ext cx="6268278" cy="19422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</a:t>
            </a:r>
            <a:r>
              <a:rPr lang="en-US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igh-performance languages (C, C++, Rust, Ada, FORTRAN, …):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Get the best run-time performance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Optimize for large, complex applications.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(at the cost of programmer education, coding/debugging time)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NL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55B00EB-0407-95B0-1EA4-E8DE9381D916}"/>
              </a:ext>
            </a:extLst>
          </p:cNvPr>
          <p:cNvGrpSpPr/>
          <p:nvPr/>
        </p:nvGrpSpPr>
        <p:grpSpPr>
          <a:xfrm>
            <a:off x="8458667" y="3435717"/>
            <a:ext cx="3375370" cy="766482"/>
            <a:chOff x="8458667" y="3435717"/>
            <a:chExt cx="3375370" cy="766482"/>
          </a:xfrm>
        </p:grpSpPr>
        <p:pic>
          <p:nvPicPr>
            <p:cNvPr id="1028" name="Picture 4" descr="upload.wikimedia.org/wikipedia/commons/thumb/1/...">
              <a:extLst>
                <a:ext uri="{FF2B5EF4-FFF2-40B4-BE49-F238E27FC236}">
                  <a16:creationId xmlns:a16="http://schemas.microsoft.com/office/drawing/2014/main" id="{B25CB313-0DFA-B4E4-2590-E33C09E0936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97167" y="3563111"/>
              <a:ext cx="424370" cy="4767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C (programming language) - Simple English Wikipedia, the free encyclopedia">
              <a:extLst>
                <a:ext uri="{FF2B5EF4-FFF2-40B4-BE49-F238E27FC236}">
                  <a16:creationId xmlns:a16="http://schemas.microsoft.com/office/drawing/2014/main" id="{DAD47F26-8D19-329F-356D-56FB7CF1D3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45177" y="3559171"/>
              <a:ext cx="438637" cy="484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 descr="Why Ada Is The Language You Want To Be Programming Your Systems With |  Hackaday">
              <a:extLst>
                <a:ext uri="{FF2B5EF4-FFF2-40B4-BE49-F238E27FC236}">
                  <a16:creationId xmlns:a16="http://schemas.microsoft.com/office/drawing/2014/main" id="{66B4D3A2-AE29-F6BE-F537-334DC6D5B4E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21456" y="3577155"/>
              <a:ext cx="484632" cy="484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6" name="Picture 12" descr="Fortran - Wikipedia">
              <a:extLst>
                <a:ext uri="{FF2B5EF4-FFF2-40B4-BE49-F238E27FC236}">
                  <a16:creationId xmlns:a16="http://schemas.microsoft.com/office/drawing/2014/main" id="{2D1A61E3-C081-83E7-1CD5-C90D4ADF3E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61526" y="3577155"/>
              <a:ext cx="462709" cy="4627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BC7C1D5-E805-2DDB-235F-2429C74F5E6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flipH="1">
              <a:off x="9776975" y="3588116"/>
              <a:ext cx="658934" cy="442427"/>
            </a:xfrm>
            <a:prstGeom prst="rect">
              <a:avLst/>
            </a:prstGeom>
          </p:spPr>
        </p:pic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0A62FAED-9004-0BB5-AF74-4D6ABB49D63C}"/>
                </a:ext>
              </a:extLst>
            </p:cNvPr>
            <p:cNvSpPr/>
            <p:nvPr/>
          </p:nvSpPr>
          <p:spPr>
            <a:xfrm>
              <a:off x="8458667" y="3435717"/>
              <a:ext cx="3375370" cy="766482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3A17006-B843-1078-7DE6-C44843FE37C8}"/>
              </a:ext>
            </a:extLst>
          </p:cNvPr>
          <p:cNvGrpSpPr/>
          <p:nvPr/>
        </p:nvGrpSpPr>
        <p:grpSpPr>
          <a:xfrm>
            <a:off x="250973" y="1311567"/>
            <a:ext cx="3512644" cy="766482"/>
            <a:chOff x="250973" y="1311567"/>
            <a:chExt cx="3512644" cy="766482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8F8CAB04-4035-2B37-AAAB-39FE0E4AAF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9289" y="1412852"/>
              <a:ext cx="543921" cy="5430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4" name="Picture 20" descr="Perl Camel black and white transparent PNG - StickPNG">
              <a:extLst>
                <a:ext uri="{FF2B5EF4-FFF2-40B4-BE49-F238E27FC236}">
                  <a16:creationId xmlns:a16="http://schemas.microsoft.com/office/drawing/2014/main" id="{683A9516-3D00-507A-73E3-419A08A1D2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7811" y="1416489"/>
              <a:ext cx="543921" cy="5439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6" name="Picture 22" descr="JavaScript Course | FEDojo | Front End Developer JavaScript Enthusiast  Piotr Sikora Kielce">
              <a:extLst>
                <a:ext uri="{FF2B5EF4-FFF2-40B4-BE49-F238E27FC236}">
                  <a16:creationId xmlns:a16="http://schemas.microsoft.com/office/drawing/2014/main" id="{261E680A-BBC4-8CEC-68A6-FF19B830BAC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90499" y="1412853"/>
              <a:ext cx="1152118" cy="6476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D5506D8-F02E-631B-394D-9BEF70D80B3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562885" y="1503542"/>
              <a:ext cx="426821" cy="419391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BAA34DFE-3260-D514-93E8-7FC6A88093F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230261" y="1511350"/>
              <a:ext cx="374456" cy="419391"/>
            </a:xfrm>
            <a:prstGeom prst="rect">
              <a:avLst/>
            </a:prstGeom>
          </p:spPr>
        </p:pic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A697F578-5164-D6E0-E5AB-3B7426004047}"/>
                </a:ext>
              </a:extLst>
            </p:cNvPr>
            <p:cNvSpPr/>
            <p:nvPr/>
          </p:nvSpPr>
          <p:spPr>
            <a:xfrm>
              <a:off x="250973" y="1311567"/>
              <a:ext cx="3512644" cy="766482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54F3F6B-E7FF-462B-E17D-3C99AE68184A}"/>
              </a:ext>
            </a:extLst>
          </p:cNvPr>
          <p:cNvGrpSpPr/>
          <p:nvPr/>
        </p:nvGrpSpPr>
        <p:grpSpPr>
          <a:xfrm>
            <a:off x="3437834" y="2515390"/>
            <a:ext cx="4383321" cy="2555886"/>
            <a:chOff x="3117009" y="2543618"/>
            <a:chExt cx="4383321" cy="2555886"/>
          </a:xfrm>
        </p:grpSpPr>
        <p:pic>
          <p:nvPicPr>
            <p:cNvPr id="1048" name="Picture 24" descr="Java Programming Language icon PNG and SVG Vector Free Download">
              <a:extLst>
                <a:ext uri="{FF2B5EF4-FFF2-40B4-BE49-F238E27FC236}">
                  <a16:creationId xmlns:a16="http://schemas.microsoft.com/office/drawing/2014/main" id="{2580ACE0-1555-646B-4E13-4CB530A757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08002" y="3619401"/>
              <a:ext cx="401333" cy="5427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50" name="Picture 26" descr="Wat is er nieuw in C# 10? - Senet">
              <a:extLst>
                <a:ext uri="{FF2B5EF4-FFF2-40B4-BE49-F238E27FC236}">
                  <a16:creationId xmlns:a16="http://schemas.microsoft.com/office/drawing/2014/main" id="{72757F09-64D9-6905-88E0-D8C98FDBF4B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05971" y="2543618"/>
              <a:ext cx="639205" cy="6392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52" name="Picture 28" descr="App Development with Swift – Apple Training in St. Louis, Missouri – The  New IT">
              <a:extLst>
                <a:ext uri="{FF2B5EF4-FFF2-40B4-BE49-F238E27FC236}">
                  <a16:creationId xmlns:a16="http://schemas.microsoft.com/office/drawing/2014/main" id="{5656D8A8-06F3-FB1C-77F3-CD7D691249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63617" y="4603969"/>
              <a:ext cx="495535" cy="4955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B7DED6E9-D601-FCFD-4EE6-590CAD40D77A}"/>
                </a:ext>
              </a:extLst>
            </p:cNvPr>
            <p:cNvSpPr/>
            <p:nvPr/>
          </p:nvSpPr>
          <p:spPr>
            <a:xfrm rot="19389182">
              <a:off x="3117009" y="3507528"/>
              <a:ext cx="4383321" cy="766482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1439868742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Basis">
  <a:themeElements>
    <a:clrScheme name="Basis">
      <a:dk1>
        <a:srgbClr val="000000"/>
      </a:dk1>
      <a:lt1>
        <a:srgbClr val="FFFFFF"/>
      </a:lt1>
      <a:dk2>
        <a:srgbClr val="565349"/>
      </a:dk2>
      <a:lt2>
        <a:srgbClr val="DDDDDD"/>
      </a:lt2>
      <a:accent1>
        <a:srgbClr val="A6B727"/>
      </a:accent1>
      <a:accent2>
        <a:srgbClr val="DF5327"/>
      </a:accent2>
      <a:accent3>
        <a:srgbClr val="FE9E00"/>
      </a:accent3>
      <a:accent4>
        <a:srgbClr val="418AB3"/>
      </a:accent4>
      <a:accent5>
        <a:srgbClr val="D7D447"/>
      </a:accent5>
      <a:accent6>
        <a:srgbClr val="818183"/>
      </a:accent6>
      <a:hlink>
        <a:srgbClr val="F59E00"/>
      </a:hlink>
      <a:folHlink>
        <a:srgbClr val="B2B2B2"/>
      </a:folHlink>
    </a:clrScheme>
    <a:fontScheme name="Basis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sis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>
    <a:txDef>
      <a:spPr/>
      <a:bodyPr vert="horz" lIns="91440" tIns="45720" rIns="91440" bIns="45720" rtlCol="0">
        <a:noAutofit/>
      </a:bodyPr>
      <a:lstStyle>
        <a:defPPr marL="285750" indent="-285750" algn="l">
          <a:lnSpc>
            <a:spcPct val="100000"/>
          </a:lnSpc>
          <a:buFont typeface="Arial" panose="020B0604020202020204" pitchFamily="34" charset="0"/>
          <a:buChar char="•"/>
          <a:defRPr sz="1600" dirty="0">
            <a:latin typeface="Arial" panose="020B0604020202020204" pitchFamily="34" charset="0"/>
            <a:ea typeface="Calibri" panose="020F0502020204030204" pitchFamily="34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asis" id="{5665723A-49BA-4B57-8411-A56F8F207965}" vid="{90E45F77-AEFC-46EF-A7C1-5B338C297B0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1499</Words>
  <Application>Microsoft Office PowerPoint</Application>
  <PresentationFormat>Widescreen</PresentationFormat>
  <Paragraphs>382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33</vt:i4>
      </vt:variant>
    </vt:vector>
  </HeadingPairs>
  <TitlesOfParts>
    <vt:vector size="39" baseType="lpstr">
      <vt:lpstr>Arial</vt:lpstr>
      <vt:lpstr>Calibri</vt:lpstr>
      <vt:lpstr>Calibri Light</vt:lpstr>
      <vt:lpstr>Corbel</vt:lpstr>
      <vt:lpstr>Custom Design</vt:lpstr>
      <vt:lpstr>Basis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Wouter van Ooijen</dc:creator>
  <cp:lastModifiedBy>Wouter van Ooijen</cp:lastModifiedBy>
  <cp:revision>31</cp:revision>
  <dcterms:created xsi:type="dcterms:W3CDTF">2022-09-15T11:11:56Z</dcterms:created>
  <dcterms:modified xsi:type="dcterms:W3CDTF">2022-10-24T14:47:52Z</dcterms:modified>
</cp:coreProperties>
</file>